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91046-974B-4DF2-A9A3-BFAE81FD5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E083D8C-8A98-4431-9BC7-96A9ED3C4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B008D5-C06E-4E16-84D5-C8074294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05FC15-F5CF-4BDF-B1CC-FE4763C2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DA3B4-49FB-46AD-A9AB-782B9189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174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CB7F5-7F4A-4F69-8F24-AC48E53C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1703-3F60-424F-9761-9DF1643FA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2A1AED-978C-4575-BFD0-9079BA76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97469CB-30E1-4D1D-AA66-4EAF74B3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E41BE5-097C-4A25-994B-A3BA281D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7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2AB5E83-672F-4989-959E-7944E8CFA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1B61C59-042D-40A6-B0E0-85B63D0C1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5DB35C-8EB5-4146-93A8-17CAE315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C67AB5-CBAF-48D6-99CF-2DEEC3B5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C026BA-6073-404F-ACF5-4829F92F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27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30E4D-848E-4971-8B70-989EAE8FB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707AC5-E8A4-482C-9D3E-62EF4A570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641702-1972-4425-9CB5-7805C4F4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59478-1FFA-4593-A7E6-FA96E51E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DE2B28-9933-4D21-85E0-D0CAFE778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62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2C37A-3644-41CF-B2DB-2A2BD7CB9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6D506B-D926-4FD8-8C87-E9DDADCA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E88DB1-47D6-4B29-A2D7-38B27538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AA1FAC-5A15-4225-A6C8-BE7BFC1D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DDD18-2B46-404A-9977-C36627AA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66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F3255-9F8E-464B-AE6C-9530F2D1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72AB84A-6C58-47A5-A56D-E37AE1599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5B2808-B108-438A-B0BA-8AAEE7DF2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9F9C16-68C1-4E09-B6CD-554DB640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AC5AE2-7838-4CA8-8EF4-F088BB3D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C1CD836-C60D-4B50-8D63-2A6F6CE0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075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04A04-1FBD-465A-96C4-8EF4C611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F6930E2-9965-4DA0-B95C-BC1974B12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9E59676-3A22-4E74-864C-AE95B2A3E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D16EE45-0871-4D8A-BAFB-8EE8AC68F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EA7ABCE-0F71-411E-A4FD-97622DCB5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8AFD41D-EF1D-4D45-ACF3-A23E5388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960790F-E830-4C7D-BDB8-2F0E8638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207B3BC-22AE-45A9-815B-C8A3F631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3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9785B-0283-46A9-A474-425DDB99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67DF5A9-0A4D-4A8E-B073-F924C03E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4EC73C-FD5D-477D-8434-13E7F00D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5D7DA40-96B9-4096-AA52-4141A18A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35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3E79A35-8AE9-4150-8887-9AD7E09C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89F3561-B5DE-45A7-B9D7-206A507A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053A4BF-2FE4-4503-A555-48601954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858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C221E-CC3B-4D20-9FED-21096DDB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EFD195-B836-4CFA-A277-DC5DD3392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90BEB22-349E-4F2C-AD49-680A0FB57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B27A1C-C532-4C19-8B0B-409551B2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A6574-FC72-4456-8486-3FAB355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7AB0DE-9DB6-43B1-A6DD-D98039A1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502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21BE7-63F3-4399-9616-F1A525B0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2528FEE-E058-4131-8C27-EE3B65F3A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1733ED4-79D2-4452-ABE6-E018D7C5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5532C0B-0D00-4AE7-A7A0-FAFBBE78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5BD852-B00A-427B-A613-9CC833BC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A0F8208-38CB-4351-A5D1-3ED5C1FC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68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33FFAC6-0480-43E2-8370-1C54C8C0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5520AEC-8EAF-444D-B0D1-5E96834DF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FE0A97-E9A3-4E06-80D1-5E5470273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3976-FE2F-494C-A9E5-7529BD679253}" type="datetimeFigureOut">
              <a:rPr lang="uk-UA" smtClean="0"/>
              <a:t>19.11.2025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B35C7B2-6B1C-446A-91C1-BFD1A06EF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DB2122-C33D-489A-84FA-38F1CF2AD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0EFF-CD1D-426F-9B65-8C505C1821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628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0ED426-FF44-4BF5-9F11-00A04DE72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4400" b="1" dirty="0">
                <a:solidFill>
                  <a:srgbClr val="1D9385"/>
                </a:solidFill>
              </a:rPr>
              <a:t>ДОСВІД ВЗАЄМОДІЇ З ІНОЗЕМНИМИ ПАРТНЕРАМИ ПРИ РЕАЛІЗАЦІЇ БУДІВЕЛЬНИХ ПРОЄКТІВ В УКРАЇНІ</a:t>
            </a:r>
          </a:p>
        </p:txBody>
      </p:sp>
      <p:sp>
        <p:nvSpPr>
          <p:cNvPr id="5" name="Підзаголовок 4">
            <a:extLst>
              <a:ext uri="{FF2B5EF4-FFF2-40B4-BE49-F238E27FC236}">
                <a16:creationId xmlns:a16="http://schemas.microsoft.com/office/drawing/2014/main" id="{FAD3D961-5870-461D-8B08-B34321BC8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/>
              <a:t>ІЗ ЗАЛУЧЕННЯМ УКРАЇНСЬКОГО ІНЖЕНЕРА-КОНСУЛЬТАНТА</a:t>
            </a:r>
          </a:p>
          <a:p>
            <a:endParaRPr lang="uk-UA" b="1" dirty="0"/>
          </a:p>
          <a:p>
            <a:endParaRPr lang="uk-UA" b="1" dirty="0"/>
          </a:p>
          <a:p>
            <a:r>
              <a:rPr lang="uk-UA" b="1" dirty="0"/>
              <a:t>ПРАКТИЧНІ ПРИКЛАДИ СПІВПРАЦІ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02E175-7967-4F5E-956D-A10E009C1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" y="216801"/>
            <a:ext cx="3250223" cy="9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7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3AB8D-84AC-4C08-878A-87FBAB00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1D9385"/>
                </a:solidFill>
              </a:rPr>
              <a:t>ПРИКЛАДИ КОНСОРЦІУМІВ: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8A64DA-63BE-49BF-99BC-701CBC157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7446"/>
            <a:ext cx="5181600" cy="4629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 </a:t>
            </a:r>
            <a:r>
              <a:rPr lang="en-US" b="1" dirty="0"/>
              <a:t>“Ukrainian Reconstruction Consortium” + USPA (</a:t>
            </a:r>
            <a:r>
              <a:rPr lang="uk-UA" b="1" dirty="0"/>
              <a:t>портова інфраструктура)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1900" dirty="0"/>
              <a:t>Управління морськими портами: </a:t>
            </a:r>
            <a:r>
              <a:rPr lang="en-US" sz="1900" b="1" dirty="0"/>
              <a:t>USPA (</a:t>
            </a:r>
            <a:r>
              <a:rPr lang="uk-UA" sz="1900" b="1" dirty="0"/>
              <a:t>Держпідприємство Адміністрація морських портів України)</a:t>
            </a:r>
            <a:r>
              <a:rPr lang="uk-UA" sz="1900" dirty="0"/>
              <a:t> підписало меморандум із “</a:t>
            </a:r>
            <a:r>
              <a:rPr lang="en-US" sz="1900" dirty="0"/>
              <a:t>Ukrainian Reconstruction Consortium” </a:t>
            </a:r>
            <a:r>
              <a:rPr lang="uk-UA" sz="1900" dirty="0"/>
              <a:t>щодо розвитку портової інфраструктури.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1900" dirty="0"/>
              <a:t>Завдання: впровадження “зелених” технологій, стандартизація, участь європейських компаній. </a:t>
            </a:r>
          </a:p>
          <a:p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C04CF19-17C6-4AF9-9CEA-0457C0A59F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006556-4920-40C3-A06B-4E6BDFC3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543" y="1547446"/>
            <a:ext cx="5275657" cy="40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4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689AA-D7B7-4087-82CB-A3F860E2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1D9385"/>
                </a:solidFill>
              </a:rPr>
              <a:t>Інжинірингові контракти </a:t>
            </a:r>
            <a:r>
              <a:rPr lang="en-US" b="1" dirty="0">
                <a:solidFill>
                  <a:srgbClr val="1D9385"/>
                </a:solidFill>
              </a:rPr>
              <a:t>/ EPCM / </a:t>
            </a:r>
            <a:endParaRPr lang="uk-UA" b="1" dirty="0">
              <a:solidFill>
                <a:srgbClr val="1D9385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EFE5B8-163E-4992-B869-D51B3B0C69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CBM Forum </a:t>
            </a:r>
            <a:r>
              <a:rPr lang="en-US" dirty="0"/>
              <a:t>– </a:t>
            </a:r>
            <a:r>
              <a:rPr lang="uk-UA" dirty="0"/>
              <a:t>Інженер-консультант при створенні мережі реабілітаційних центрів </a:t>
            </a:r>
            <a:r>
              <a:rPr lang="en-US" dirty="0"/>
              <a:t>SUPERHUMANS </a:t>
            </a:r>
            <a:r>
              <a:rPr lang="uk-UA" dirty="0"/>
              <a:t>по контракту з Благодійним фондом «</a:t>
            </a:r>
            <a:r>
              <a:rPr lang="en-US" dirty="0"/>
              <a:t>CDF</a:t>
            </a:r>
            <a:r>
              <a:rPr lang="uk-UA" dirty="0"/>
              <a:t>» і Благодійним фондом «</a:t>
            </a:r>
            <a:r>
              <a:rPr lang="uk-UA" dirty="0" err="1"/>
              <a:t>Суперлюди</a:t>
            </a:r>
            <a:r>
              <a:rPr lang="uk-UA" dirty="0"/>
              <a:t>».</a:t>
            </a:r>
          </a:p>
          <a:p>
            <a:r>
              <a:rPr lang="uk-UA" b="1" dirty="0"/>
              <a:t>СВМ </a:t>
            </a:r>
            <a:r>
              <a:rPr lang="en-US" b="1" dirty="0"/>
              <a:t>Forum </a:t>
            </a:r>
            <a:r>
              <a:rPr lang="uk-UA" b="1" dirty="0"/>
              <a:t>виконує</a:t>
            </a:r>
            <a:r>
              <a:rPr lang="uk-UA" dirty="0"/>
              <a:t>:</a:t>
            </a:r>
          </a:p>
          <a:p>
            <a:pPr>
              <a:buFontTx/>
              <a:buChar char="-"/>
            </a:pPr>
            <a:r>
              <a:rPr lang="uk-UA" dirty="0"/>
              <a:t>Інженерний супровід будівництва;</a:t>
            </a:r>
          </a:p>
          <a:p>
            <a:pPr>
              <a:buFontTx/>
              <a:buChar char="-"/>
            </a:pPr>
            <a:r>
              <a:rPr lang="uk-UA" dirty="0"/>
              <a:t>Організацію і проведення тендерів і </a:t>
            </a:r>
            <a:r>
              <a:rPr lang="uk-UA" dirty="0" err="1"/>
              <a:t>закупівель</a:t>
            </a:r>
            <a:r>
              <a:rPr lang="uk-UA" dirty="0"/>
              <a:t>;</a:t>
            </a:r>
          </a:p>
          <a:p>
            <a:pPr>
              <a:buFontTx/>
              <a:buChar char="-"/>
            </a:pPr>
            <a:r>
              <a:rPr lang="uk-UA" dirty="0"/>
              <a:t>Контроль бюджету і графіку;</a:t>
            </a:r>
          </a:p>
          <a:p>
            <a:pPr>
              <a:buFontTx/>
              <a:buChar char="-"/>
            </a:pPr>
            <a:r>
              <a:rPr lang="uk-UA" dirty="0"/>
              <a:t>Технічний нагляд за реалізацією;</a:t>
            </a:r>
          </a:p>
          <a:p>
            <a:pPr>
              <a:buFontTx/>
              <a:buChar char="-"/>
            </a:pPr>
            <a:r>
              <a:rPr lang="uk-UA" dirty="0"/>
              <a:t>Оформлення дозвільної документації.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BE205A5-A5A6-4135-94E0-A0B6DD4EE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4FFF06-0C45-4F7C-895C-7B3DBA365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825625"/>
            <a:ext cx="3958361" cy="45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D13C6EB-274B-4CD8-9F97-0013F3A6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1D9385"/>
                </a:solidFill>
              </a:rPr>
              <a:t>ДЕ ШУКАТИ ТЕНДЕРИ ТА ПІДТРИМКУ?</a:t>
            </a:r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264F0145-F2E1-4089-907F-F4DCE9971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uk-UA" dirty="0"/>
              <a:t>ЗВЕРНУТИСЬ ЗА ДОПОМОГОЮ І КОНСУЛЬТАЦІЄЮ ДО «МІЖДЕРЖАВНОЇ ГІЛЬДІЇ ІНЖЕНЕРІВ-КОНСУЛЬТАНТІВ».</a:t>
            </a:r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endParaRPr lang="uk-UA" dirty="0"/>
          </a:p>
          <a:p>
            <a:pPr marL="514350" indent="-514350">
              <a:buAutoNum type="arabicPeriod"/>
            </a:pPr>
            <a:r>
              <a:rPr lang="uk-UA" dirty="0"/>
              <a:t>РЕГУЛЯРНО ВІДВІДУВАТИ ВИСТАВКИ І КОНФЕРЕЦІЇ, ПРИСВЯЧЕНІ ВІДНОВЛЕННЮ УКРАЇНИ.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25EE68-B061-4E62-B971-4AFF97D4B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56" y="2633551"/>
            <a:ext cx="9402487" cy="1590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A1412A-4184-4571-B62F-39C04C983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64" y="4711020"/>
            <a:ext cx="5509579" cy="19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35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443F9-1D92-4EA1-AC59-819F9B6C2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07" y="272679"/>
            <a:ext cx="4529560" cy="63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2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E49DB4-1C7F-418F-81D2-DD110988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562"/>
            <a:ext cx="10515600" cy="59044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D9385"/>
                </a:solidFill>
              </a:rPr>
              <a:t>3</a:t>
            </a:r>
            <a:r>
              <a:rPr lang="uk-UA" dirty="0">
                <a:solidFill>
                  <a:srgbClr val="1D9385"/>
                </a:solidFill>
              </a:rPr>
              <a:t>. МІЖНАРОДНІ ФІНАНСОВІ ОРГАНІЗАЦІЇ (МФО)</a:t>
            </a:r>
          </a:p>
          <a:p>
            <a:pPr lvl="1"/>
            <a:r>
              <a:rPr lang="uk-UA" dirty="0"/>
              <a:t>ЄВРОПЕЙСЬКИЙ БАНК РЕКОНСТРУКЦІЇ ТА РОЗВИТКУ (ЄБРР)</a:t>
            </a:r>
          </a:p>
          <a:p>
            <a:pPr lvl="2"/>
            <a:r>
              <a:rPr lang="en-US" dirty="0"/>
              <a:t>EBRD PROCUREMENT NOTICE</a:t>
            </a:r>
          </a:p>
          <a:p>
            <a:pPr lvl="2"/>
            <a:r>
              <a:rPr lang="en-US" dirty="0"/>
              <a:t>EBRD CLIENT E-PROCUREMENT PORTAL (ECEPP)</a:t>
            </a:r>
          </a:p>
          <a:p>
            <a:pPr lvl="1"/>
            <a:r>
              <a:rPr lang="uk-UA" dirty="0"/>
              <a:t>СВІТОВИЙ БАНК (</a:t>
            </a:r>
            <a:r>
              <a:rPr lang="en-US" dirty="0"/>
              <a:t>WORLD BANK)</a:t>
            </a:r>
            <a:endParaRPr lang="uk-UA" dirty="0"/>
          </a:p>
          <a:p>
            <a:pPr lvl="2"/>
            <a:r>
              <a:rPr lang="en-US" dirty="0"/>
              <a:t>WORLD BANK PROCUREMENT</a:t>
            </a:r>
          </a:p>
          <a:p>
            <a:pPr lvl="1"/>
            <a:r>
              <a:rPr lang="uk-UA" dirty="0"/>
              <a:t>ЄВРОПЕЙСЬКИЙ ІНВЕСТИЦІЙНИЙ БАНК (ЄІБ)</a:t>
            </a:r>
            <a:endParaRPr lang="en-US" dirty="0"/>
          </a:p>
          <a:p>
            <a:pPr lvl="2"/>
            <a:r>
              <a:rPr lang="en-US" dirty="0"/>
              <a:t>EIB PROJECT PROCUREMENT</a:t>
            </a:r>
          </a:p>
          <a:p>
            <a:pPr marL="0" indent="0">
              <a:buNone/>
            </a:pPr>
            <a:r>
              <a:rPr lang="en-US" dirty="0">
                <a:solidFill>
                  <a:srgbClr val="1D9385"/>
                </a:solidFill>
              </a:rPr>
              <a:t>4</a:t>
            </a:r>
            <a:r>
              <a:rPr lang="uk-UA" dirty="0">
                <a:solidFill>
                  <a:srgbClr val="1D9385"/>
                </a:solidFill>
              </a:rPr>
              <a:t>.</a:t>
            </a:r>
            <a:r>
              <a:rPr lang="en-US" dirty="0">
                <a:solidFill>
                  <a:srgbClr val="1D9385"/>
                </a:solidFill>
              </a:rPr>
              <a:t> </a:t>
            </a:r>
            <a:r>
              <a:rPr lang="uk-UA" dirty="0">
                <a:solidFill>
                  <a:srgbClr val="1D9385"/>
                </a:solidFill>
              </a:rPr>
              <a:t>ЄС ТА ДОНОРСЬКІ ОРГАНІЗАЦІЇ ТА БЛАГОДІЙНІ ФОНДИ</a:t>
            </a:r>
          </a:p>
          <a:p>
            <a:pPr lvl="1"/>
            <a:r>
              <a:rPr lang="en-US" sz="1600" dirty="0"/>
              <a:t>EU TED (TENDERS ELECTRONIC DAILY)</a:t>
            </a:r>
          </a:p>
          <a:p>
            <a:pPr lvl="1"/>
            <a:r>
              <a:rPr lang="en-US" sz="1600" dirty="0"/>
              <a:t>DG NEAR/ EU4UKRAINE/ REBUILD UKRAINE FACILITY</a:t>
            </a:r>
            <a:endParaRPr lang="uk-UA" dirty="0"/>
          </a:p>
          <a:p>
            <a:pPr marL="0" indent="0">
              <a:buNone/>
            </a:pPr>
            <a:r>
              <a:rPr lang="uk-UA" dirty="0">
                <a:solidFill>
                  <a:srgbClr val="1D9385"/>
                </a:solidFill>
              </a:rPr>
              <a:t>5. ПЛАТФОРМИ РЕКОНСТРУКЦІЇ ТА СПЕЦІАЛЬНІ УКРАЇНСЬКІ ПРОГРАМИ</a:t>
            </a:r>
            <a:endParaRPr lang="en-US" dirty="0">
              <a:solidFill>
                <a:srgbClr val="1D9385"/>
              </a:solidFill>
            </a:endParaRPr>
          </a:p>
          <a:p>
            <a:pPr lvl="1"/>
            <a:r>
              <a:rPr lang="en-US" dirty="0"/>
              <a:t>RISE UKRAINE</a:t>
            </a:r>
            <a:endParaRPr lang="uk-UA" dirty="0"/>
          </a:p>
          <a:p>
            <a:pPr marL="0" indent="0">
              <a:buNone/>
            </a:pPr>
            <a:r>
              <a:rPr lang="uk-UA" dirty="0">
                <a:solidFill>
                  <a:srgbClr val="1D9385"/>
                </a:solidFill>
              </a:rPr>
              <a:t>6. ПОСОЛЬСТВА ВЕЛИКИХ КРАЇН + ТОРГОВІ МІСІЇ</a:t>
            </a:r>
          </a:p>
          <a:p>
            <a:pPr marL="0" indent="0">
              <a:buNone/>
            </a:pPr>
            <a:r>
              <a:rPr lang="uk-UA" dirty="0">
                <a:solidFill>
                  <a:srgbClr val="1D9385"/>
                </a:solidFill>
              </a:rPr>
              <a:t>7. ОРГАНІЗАЦІЇ ПІДТРИМКИ БІЗНЕСУ ТА ПАРТНЕРСТВА 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3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F784F-42C7-451F-B03E-DA91D0AF0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1D9385"/>
                </a:solidFill>
              </a:rPr>
              <a:t>ДЯКУЄМО ЗА УВАГУ!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DCE115-1FA5-4A39-9D4A-066F3169C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КОНТАКТИ ДЛЯ ЗВ’ЯЗКУ З НАМИ: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М. КИЇВ, ВУЛ. ОВРУЦЬКА 29</a:t>
            </a:r>
          </a:p>
          <a:p>
            <a:pPr marL="0" indent="0">
              <a:buNone/>
            </a:pPr>
            <a:r>
              <a:rPr lang="uk-UA" dirty="0"/>
              <a:t>+380 (44) 561 65 54</a:t>
            </a:r>
          </a:p>
          <a:p>
            <a:pPr marL="0" indent="0">
              <a:buNone/>
            </a:pPr>
            <a:r>
              <a:rPr lang="uk-UA" dirty="0"/>
              <a:t>+380 (67) 500 20 92</a:t>
            </a:r>
          </a:p>
          <a:p>
            <a:pPr marL="0" indent="0">
              <a:buNone/>
            </a:pPr>
            <a:r>
              <a:rPr lang="en-US" dirty="0"/>
              <a:t>WWW.CBMFORUM.COM.UA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9BA588-238C-4C7C-98E8-072AAEB0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3247"/>
            <a:ext cx="5070399" cy="15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1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64053-CAD0-4347-9AC9-947B614E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5F3944F-D7A9-41FB-B4D1-22C7CAF95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038" y="3428999"/>
            <a:ext cx="10254762" cy="2747963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Українська інжинірингова компанія ТОВ «СВМ –Форум» працює на ринку з 2015 року.</a:t>
            </a:r>
          </a:p>
          <a:p>
            <a:r>
              <a:rPr lang="uk-UA" dirty="0"/>
              <a:t>За ці 10 років ми взяли участь у реалізації більше ніж 108 різноманітних будівельних </a:t>
            </a:r>
            <a:r>
              <a:rPr lang="uk-UA" dirty="0" err="1"/>
              <a:t>проєктах</a:t>
            </a:r>
            <a:r>
              <a:rPr lang="uk-UA" dirty="0"/>
              <a:t>.</a:t>
            </a:r>
          </a:p>
          <a:p>
            <a:r>
              <a:rPr lang="uk-UA" dirty="0"/>
              <a:t>Наші основні послуги:</a:t>
            </a:r>
          </a:p>
          <a:p>
            <a:pPr lvl="1"/>
            <a:r>
              <a:rPr lang="uk-UA" dirty="0"/>
              <a:t>Управління будівельними </a:t>
            </a:r>
            <a:r>
              <a:rPr lang="uk-UA" dirty="0" err="1"/>
              <a:t>проєктами</a:t>
            </a:r>
            <a:r>
              <a:rPr lang="uk-UA" dirty="0"/>
              <a:t> ( з функціоналом Інженера-консультанта, Служби Замовника на </a:t>
            </a:r>
            <a:r>
              <a:rPr lang="uk-UA" dirty="0" err="1"/>
              <a:t>аутсерсі</a:t>
            </a:r>
            <a:r>
              <a:rPr lang="uk-UA" dirty="0"/>
              <a:t>, технічного </a:t>
            </a:r>
            <a:r>
              <a:rPr lang="uk-UA" dirty="0" err="1"/>
              <a:t>нагляда</a:t>
            </a:r>
            <a:r>
              <a:rPr lang="uk-UA" dirty="0"/>
              <a:t>);</a:t>
            </a:r>
          </a:p>
          <a:p>
            <a:pPr lvl="1"/>
            <a:r>
              <a:rPr lang="uk-UA" dirty="0"/>
              <a:t>Технічний аудит та передінвестиційний аналіз об’єктів будівництва;</a:t>
            </a:r>
          </a:p>
          <a:p>
            <a:pPr lvl="1"/>
            <a:r>
              <a:rPr lang="uk-UA" dirty="0"/>
              <a:t>Експлуатаційне управління об’єктами (</a:t>
            </a:r>
            <a:r>
              <a:rPr lang="uk-UA" dirty="0" err="1"/>
              <a:t>фасіліті</a:t>
            </a:r>
            <a:r>
              <a:rPr lang="uk-UA" dirty="0"/>
              <a:t>-менеджмент).</a:t>
            </a:r>
          </a:p>
          <a:p>
            <a:pPr lvl="1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F785A-C85E-4512-AF36-C68742979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77" y="298543"/>
            <a:ext cx="10621823" cy="29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88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3D3B8-B04B-436F-BBA0-6BB4219C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4605431"/>
            <a:ext cx="10515600" cy="1325563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200" b="1" dirty="0"/>
              <a:t>Наші основні компетенції – це будівництво медичних закладів, навчальних установ, реабілітаційних центрів.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EFBE12-523A-4C70-8572-6612C4F84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3" y="4862146"/>
            <a:ext cx="11195538" cy="1314817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DD8DF8-0E5A-4E6F-B840-CFE8F79E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3" y="84331"/>
            <a:ext cx="11797275" cy="43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5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6F25F-AEB1-487E-B9DF-5D09C150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1D9385"/>
                </a:solidFill>
              </a:rPr>
              <a:t>НАШ ДОСВІД ВЗАЄМОДІЇ З ІНОЗЕМНИМИ ПАРТНЕРАМИ</a:t>
            </a:r>
            <a:r>
              <a:rPr lang="uk-UA" dirty="0"/>
              <a:t>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EC9FA2-025B-4133-A946-9830BE165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>
                <a:solidFill>
                  <a:srgbClr val="1D9385"/>
                </a:solidFill>
              </a:rPr>
              <a:t>ПРОГРАМА РОЗВИТКУ ООН</a:t>
            </a:r>
            <a:r>
              <a:rPr lang="uk-UA" dirty="0"/>
              <a:t>. ІНЖИНІРИНГОВІ ПОСЛУГИ ПРИ ВІДНОВЛЕНІ 12 ШТ ШКІЛ ОДЕСЬКОЇ І МИКОЛАЇВСЬКОЇ ОБЛАСТІ;</a:t>
            </a:r>
          </a:p>
          <a:p>
            <a:r>
              <a:rPr lang="uk-UA" dirty="0"/>
              <a:t>УЧАСТЬ У СТВОРЕНІ ЦЕНТРІВ ПРОТЕЗУВАННЯ І РЕАБІЛІТАЦІЇ </a:t>
            </a:r>
            <a:r>
              <a:rPr lang="en-US" b="1" dirty="0">
                <a:solidFill>
                  <a:srgbClr val="1D9385"/>
                </a:solidFill>
              </a:rPr>
              <a:t>SUPERHUMANS.</a:t>
            </a:r>
          </a:p>
          <a:p>
            <a:r>
              <a:rPr lang="uk-UA" dirty="0"/>
              <a:t>ОФІЦІЙНЕ ПАРТНЕРСТВО З МІЖНАРОДНИМ ДЕВЕЛОПЕРОМ </a:t>
            </a:r>
            <a:r>
              <a:rPr lang="en-US" b="1" dirty="0">
                <a:solidFill>
                  <a:srgbClr val="1D9385"/>
                </a:solidFill>
              </a:rPr>
              <a:t>HINES INTERNATIONAL </a:t>
            </a:r>
            <a:r>
              <a:rPr lang="uk-UA" dirty="0"/>
              <a:t>В РАМКАХ СПІВПРАЦІ З БЛАГОДІЙНИМ ФОНДОМ</a:t>
            </a:r>
            <a:r>
              <a:rPr lang="en-US" dirty="0"/>
              <a:t> </a:t>
            </a:r>
            <a:r>
              <a:rPr lang="en-US" b="1" dirty="0">
                <a:solidFill>
                  <a:srgbClr val="1D9385"/>
                </a:solidFill>
              </a:rPr>
              <a:t>SUNFLOWERS NETWORKS (</a:t>
            </a:r>
            <a:r>
              <a:rPr lang="uk-UA" b="1" dirty="0">
                <a:solidFill>
                  <a:srgbClr val="1D9385"/>
                </a:solidFill>
              </a:rPr>
              <a:t>США) </a:t>
            </a:r>
            <a:r>
              <a:rPr lang="uk-UA" dirty="0"/>
              <a:t>ПО ПРОГРАМІ РОЗВИТКУ МЕДИЦИНИ В МАЛИХ МІСТАХ УКРАЇНИ (БУДІВНИЦТВО ПЕДІАТРИЧНОГО КОРПУСУ В М. БРОДИ ЛЬВІВСЬКОЇ ОБЛАСТІ).</a:t>
            </a:r>
            <a:endParaRPr lang="uk-UA" b="1" dirty="0">
              <a:solidFill>
                <a:srgbClr val="1D93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5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C5188-4EB5-46D1-89F3-0887FAEA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err="1">
                <a:solidFill>
                  <a:srgbClr val="1D9385"/>
                </a:solidFill>
              </a:rPr>
              <a:t>Потенціал</a:t>
            </a:r>
            <a:r>
              <a:rPr lang="ru-RU" sz="3600" b="1" dirty="0">
                <a:solidFill>
                  <a:srgbClr val="1D9385"/>
                </a:solidFill>
              </a:rPr>
              <a:t> </a:t>
            </a:r>
            <a:r>
              <a:rPr lang="ru-RU" sz="3600" b="1" dirty="0" err="1">
                <a:solidFill>
                  <a:srgbClr val="1D9385"/>
                </a:solidFill>
              </a:rPr>
              <a:t>українського</a:t>
            </a:r>
            <a:r>
              <a:rPr lang="ru-RU" sz="3600" b="1" dirty="0">
                <a:solidFill>
                  <a:srgbClr val="1D9385"/>
                </a:solidFill>
              </a:rPr>
              <a:t> </a:t>
            </a:r>
            <a:r>
              <a:rPr lang="ru-RU" sz="3600" b="1" dirty="0" err="1">
                <a:solidFill>
                  <a:srgbClr val="1D9385"/>
                </a:solidFill>
              </a:rPr>
              <a:t>будівельного</a:t>
            </a:r>
            <a:r>
              <a:rPr lang="ru-RU" sz="3600" b="1" dirty="0">
                <a:solidFill>
                  <a:srgbClr val="1D9385"/>
                </a:solidFill>
              </a:rPr>
              <a:t> ринку </a:t>
            </a:r>
            <a:br>
              <a:rPr lang="ru-RU" sz="3600" b="1" dirty="0">
                <a:solidFill>
                  <a:srgbClr val="1D9385"/>
                </a:solidFill>
              </a:rPr>
            </a:br>
            <a:r>
              <a:rPr lang="ru-RU" sz="3600" b="1" dirty="0">
                <a:solidFill>
                  <a:srgbClr val="1D9385"/>
                </a:solidFill>
              </a:rPr>
              <a:t>(</a:t>
            </a:r>
            <a:r>
              <a:rPr lang="ru-RU" sz="3600" b="1" dirty="0" err="1">
                <a:solidFill>
                  <a:srgbClr val="1D9385"/>
                </a:solidFill>
              </a:rPr>
              <a:t>плани</a:t>
            </a:r>
            <a:r>
              <a:rPr lang="ru-RU" sz="3600" b="1" dirty="0">
                <a:solidFill>
                  <a:srgbClr val="1D9385"/>
                </a:solidFill>
              </a:rPr>
              <a:t> </a:t>
            </a:r>
            <a:r>
              <a:rPr lang="ru-RU" sz="3600" b="1" dirty="0" err="1">
                <a:solidFill>
                  <a:srgbClr val="1D9385"/>
                </a:solidFill>
              </a:rPr>
              <a:t>відбудови</a:t>
            </a:r>
            <a:r>
              <a:rPr lang="ru-RU" sz="3600" b="1" dirty="0">
                <a:solidFill>
                  <a:srgbClr val="1D9385"/>
                </a:solidFill>
              </a:rPr>
              <a:t>, </a:t>
            </a:r>
            <a:r>
              <a:rPr lang="ru-RU" sz="3600" b="1" dirty="0" err="1">
                <a:solidFill>
                  <a:srgbClr val="1D9385"/>
                </a:solidFill>
              </a:rPr>
              <a:t>ключові</a:t>
            </a:r>
            <a:r>
              <a:rPr lang="ru-RU" sz="3600" b="1" dirty="0">
                <a:solidFill>
                  <a:srgbClr val="1D9385"/>
                </a:solidFill>
              </a:rPr>
              <a:t> </a:t>
            </a:r>
            <a:r>
              <a:rPr lang="ru-RU" sz="3600" b="1" dirty="0" err="1">
                <a:solidFill>
                  <a:srgbClr val="1D9385"/>
                </a:solidFill>
              </a:rPr>
              <a:t>галузі</a:t>
            </a:r>
            <a:r>
              <a:rPr lang="ru-RU" sz="3600" b="1" dirty="0">
                <a:solidFill>
                  <a:srgbClr val="1D9385"/>
                </a:solidFill>
              </a:rPr>
              <a:t> та </a:t>
            </a:r>
            <a:r>
              <a:rPr lang="ru-RU" sz="3600" b="1" dirty="0" err="1">
                <a:solidFill>
                  <a:srgbClr val="1D9385"/>
                </a:solidFill>
              </a:rPr>
              <a:t>джерела</a:t>
            </a:r>
            <a:r>
              <a:rPr lang="ru-RU" sz="3600" b="1" dirty="0">
                <a:solidFill>
                  <a:srgbClr val="1D9385"/>
                </a:solidFill>
              </a:rPr>
              <a:t> </a:t>
            </a:r>
            <a:r>
              <a:rPr lang="ru-RU" sz="3600" b="1" dirty="0" err="1">
                <a:solidFill>
                  <a:srgbClr val="1D9385"/>
                </a:solidFill>
              </a:rPr>
              <a:t>фінансування</a:t>
            </a:r>
            <a:r>
              <a:rPr lang="ru-RU" sz="3600" b="1" dirty="0">
                <a:solidFill>
                  <a:srgbClr val="1D9385"/>
                </a:solidFill>
              </a:rPr>
              <a:t>)</a:t>
            </a:r>
            <a:endParaRPr lang="uk-UA" sz="3600" b="1" dirty="0">
              <a:solidFill>
                <a:srgbClr val="1D9385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A3F6EF-CF2F-4A01-B366-303003B09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RDNA 4</a:t>
            </a:r>
            <a:r>
              <a:rPr lang="en-US" dirty="0"/>
              <a:t> — </a:t>
            </a:r>
            <a:r>
              <a:rPr lang="uk-UA" dirty="0"/>
              <a:t>це </a:t>
            </a:r>
            <a:r>
              <a:rPr lang="uk-UA" b="1" dirty="0"/>
              <a:t>“</a:t>
            </a:r>
            <a:r>
              <a:rPr lang="en-US" b="1" dirty="0"/>
              <a:t>Rapid Damage and Needs Assessment 4”</a:t>
            </a:r>
            <a:br>
              <a:rPr lang="en-US" dirty="0"/>
            </a:br>
            <a:r>
              <a:rPr lang="en-US" sz="2300" dirty="0"/>
              <a:t>(</a:t>
            </a:r>
            <a:r>
              <a:rPr lang="uk-UA" sz="2300" dirty="0"/>
              <a:t>четверта швидка оцінка збитків, втрат і потреб України),</a:t>
            </a:r>
            <a:br>
              <a:rPr lang="uk-UA" sz="2300" dirty="0"/>
            </a:br>
            <a:endParaRPr lang="uk-UA" sz="2300" dirty="0"/>
          </a:p>
          <a:p>
            <a:pPr marL="0" indent="0">
              <a:buNone/>
            </a:pPr>
            <a:r>
              <a:rPr lang="uk-UA" dirty="0"/>
              <a:t>яку спільно проводять: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Світовий банк (</a:t>
            </a:r>
            <a:r>
              <a:rPr lang="en-US" b="1" dirty="0"/>
              <a:t>World Bank)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Уряд України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Європейська Комісія (ЄС)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ООН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Це найновіша (опублікована у </a:t>
            </a:r>
            <a:r>
              <a:rPr lang="uk-UA" b="1" dirty="0"/>
              <a:t>лютому 2025 року</a:t>
            </a:r>
            <a:r>
              <a:rPr lang="uk-UA" dirty="0"/>
              <a:t>) та найповніша оцінка того:</a:t>
            </a:r>
          </a:p>
          <a:p>
            <a:pPr>
              <a:buFont typeface="+mj-lt"/>
              <a:buAutoNum type="arabicPeriod"/>
            </a:pPr>
            <a:r>
              <a:rPr lang="uk-UA" dirty="0"/>
              <a:t>Якої шкоди завдано війною Україні</a:t>
            </a:r>
          </a:p>
          <a:p>
            <a:pPr>
              <a:buFont typeface="+mj-lt"/>
              <a:buAutoNum type="arabicPeriod"/>
            </a:pPr>
            <a:r>
              <a:rPr lang="uk-UA" dirty="0"/>
              <a:t>Які сфери економіки, інфраструктури та житлового фонду найбільше постраждали</a:t>
            </a:r>
          </a:p>
          <a:p>
            <a:pPr>
              <a:buFont typeface="+mj-lt"/>
              <a:buAutoNum type="arabicPeriod"/>
            </a:pPr>
            <a:r>
              <a:rPr lang="uk-UA" dirty="0"/>
              <a:t>Скільки грошей потрібно на відновлення та реконструкцію</a:t>
            </a:r>
          </a:p>
          <a:p>
            <a:pPr>
              <a:buFont typeface="+mj-lt"/>
              <a:buAutoNum type="arabicPeriod"/>
            </a:pPr>
            <a:r>
              <a:rPr lang="uk-UA" dirty="0"/>
              <a:t>Які саме галузі є пріоритетними для фінансування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3C2068-2456-402E-863A-D4E91BBF2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221" y="1825625"/>
            <a:ext cx="4309825" cy="249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8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BDED-BF1D-40F2-9D8F-65570FBE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1D9385"/>
                </a:solidFill>
              </a:rPr>
              <a:t>Основні показники </a:t>
            </a:r>
            <a:r>
              <a:rPr lang="en-US" b="1" dirty="0">
                <a:solidFill>
                  <a:srgbClr val="1D9385"/>
                </a:solidFill>
              </a:rPr>
              <a:t>RDNA4</a:t>
            </a:r>
            <a:endParaRPr lang="uk-UA" b="1" dirty="0">
              <a:solidFill>
                <a:srgbClr val="1D9385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826A9D9-3A64-4714-ACDD-0CB0D57AB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/>
              <a:t>✔ Загальні потреби на відбудову: 524 млрд доларів</a:t>
            </a:r>
          </a:p>
          <a:p>
            <a:r>
              <a:rPr lang="uk-UA" dirty="0"/>
              <a:t>(оцінка на 2025–2035 роки)</a:t>
            </a:r>
          </a:p>
          <a:p>
            <a:r>
              <a:rPr lang="uk-UA" b="1" dirty="0"/>
              <a:t>✔ Пряма шкода: 176 млрд доларів</a:t>
            </a:r>
          </a:p>
          <a:p>
            <a:r>
              <a:rPr lang="uk-UA" b="1" dirty="0"/>
              <a:t>✔ Топ-галузі за потребами: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житло — ~84 млрд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транспорт — ~78 млрд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енергетика — ~68 млрд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бізнес/промисловість — ~64 млрд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агросектор — ~55 млрд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соціальна інфраструктура (освіта, медицина, укриття)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58EEAC-E6D9-4F54-8E33-94E95FDAD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621" y="2148680"/>
            <a:ext cx="2756654" cy="34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A7F-E53B-42C1-A4E8-9E4AB216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1D9385"/>
                </a:solidFill>
              </a:rPr>
              <a:t>Чим </a:t>
            </a:r>
            <a:r>
              <a:rPr lang="en-US" b="1" dirty="0">
                <a:solidFill>
                  <a:srgbClr val="1D9385"/>
                </a:solidFill>
              </a:rPr>
              <a:t>RDNA4 </a:t>
            </a:r>
            <a:r>
              <a:rPr lang="uk-UA" b="1" dirty="0">
                <a:solidFill>
                  <a:srgbClr val="1D9385"/>
                </a:solidFill>
              </a:rPr>
              <a:t>відрізняється від </a:t>
            </a:r>
            <a:r>
              <a:rPr lang="en-US" b="1" dirty="0">
                <a:solidFill>
                  <a:srgbClr val="1D9385"/>
                </a:solidFill>
              </a:rPr>
              <a:t>RDNA1–3?</a:t>
            </a:r>
            <a:endParaRPr lang="uk-UA" b="1" dirty="0">
              <a:solidFill>
                <a:srgbClr val="1D9385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5101F744-64AB-43F1-A489-1AF192D7CC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915733"/>
              </p:ext>
            </p:extLst>
          </p:nvPr>
        </p:nvGraphicFramePr>
        <p:xfrm>
          <a:off x="618392" y="1503485"/>
          <a:ext cx="10515600" cy="3178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2008032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5428082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428135945"/>
                    </a:ext>
                  </a:extLst>
                </a:gridCol>
              </a:tblGrid>
              <a:tr h="377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Версія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Рік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Що оцінювали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73094920"/>
                  </a:ext>
                </a:extLst>
              </a:tr>
              <a:tr h="377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RDNA1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2022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початкова оцінка збитків після перших місяців війни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77484310"/>
                  </a:ext>
                </a:extLst>
              </a:tr>
              <a:tr h="735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RDNA2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2023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розширені втрати в інфраструктурі, пошкоджене житло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33715313"/>
                  </a:ext>
                </a:extLst>
              </a:tr>
              <a:tr h="735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RDNA3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2024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оцінка станом на рік війни, фокус на енергетиці та логістиці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68306370"/>
                  </a:ext>
                </a:extLst>
              </a:tr>
              <a:tr h="735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RDNA4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>
                          <a:effectLst/>
                        </a:rPr>
                        <a:t>2025</a:t>
                      </a:r>
                      <a:endParaRPr lang="uk-U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0" dirty="0">
                          <a:effectLst/>
                        </a:rPr>
                        <a:t>повний аналіз 2022–2024 + прогноз потреб до 2035 року</a:t>
                      </a:r>
                      <a:endParaRPr lang="uk-U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286703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81BF71-CC2B-4666-AD6F-64B827258841}"/>
              </a:ext>
            </a:extLst>
          </p:cNvPr>
          <p:cNvSpPr txBox="1"/>
          <p:nvPr/>
        </p:nvSpPr>
        <p:spPr>
          <a:xfrm>
            <a:off x="694592" y="4892850"/>
            <a:ext cx="1043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RDNA4 — </a:t>
            </a:r>
            <a:r>
              <a:rPr lang="ru-RU" b="1" dirty="0" err="1"/>
              <a:t>наймасштабніша</a:t>
            </a:r>
            <a:r>
              <a:rPr lang="ru-RU" b="1" dirty="0"/>
              <a:t> й </a:t>
            </a:r>
            <a:r>
              <a:rPr lang="ru-RU" b="1" dirty="0" err="1"/>
              <a:t>найточніша</a:t>
            </a:r>
            <a:r>
              <a:rPr lang="ru-RU" b="1" dirty="0"/>
              <a:t> </a:t>
            </a:r>
            <a:r>
              <a:rPr lang="ru-RU" b="1" dirty="0" err="1"/>
              <a:t>версія</a:t>
            </a:r>
            <a:r>
              <a:rPr lang="ru-RU" dirty="0"/>
              <a:t>, </a:t>
            </a:r>
            <a:r>
              <a:rPr lang="ru-RU" dirty="0" err="1"/>
              <a:t>використовується</a:t>
            </a:r>
            <a:r>
              <a:rPr lang="ru-RU" dirty="0"/>
              <a:t> як </a:t>
            </a:r>
            <a:r>
              <a:rPr lang="ru-RU" dirty="0" err="1"/>
              <a:t>базовий</a:t>
            </a:r>
            <a:r>
              <a:rPr lang="ru-RU" dirty="0"/>
              <a:t> документ на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конференціях</a:t>
            </a:r>
            <a:r>
              <a:rPr lang="ru-RU" dirty="0"/>
              <a:t> з </a:t>
            </a:r>
            <a:r>
              <a:rPr lang="ru-RU" dirty="0" err="1"/>
              <a:t>відбудови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735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13FB2-C6D8-4055-B82A-24676D00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Форми</a:t>
            </a:r>
            <a:r>
              <a:rPr lang="ru-RU" sz="3600" b="1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b="1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співпраці</a:t>
            </a:r>
            <a:r>
              <a:rPr lang="ru-RU" sz="3600" b="1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з </a:t>
            </a:r>
            <a:r>
              <a:rPr lang="ru-RU" sz="3600" b="1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іноземними</a:t>
            </a:r>
            <a:r>
              <a:rPr lang="ru-RU" sz="3600" b="1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b="1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компаніями</a:t>
            </a:r>
            <a:r>
              <a:rPr lang="ru-RU" sz="3600" b="1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консорціуми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спільне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підприємство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інші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можливості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за 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законодавством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600" i="0" dirty="0" err="1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України</a:t>
            </a:r>
            <a:r>
              <a:rPr lang="ru-RU" sz="3600" i="0" dirty="0">
                <a:solidFill>
                  <a:srgbClr val="1D9385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uk-UA" sz="3600" dirty="0">
              <a:solidFill>
                <a:srgbClr val="1D9385"/>
              </a:solidFill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1363AB7C-2D85-4B67-859F-B58E35EA5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625086"/>
              </p:ext>
            </p:extLst>
          </p:nvPr>
        </p:nvGraphicFramePr>
        <p:xfrm>
          <a:off x="589085" y="1969477"/>
          <a:ext cx="11087100" cy="4415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val="4090377511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1389109210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3981612503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1246159386"/>
                    </a:ext>
                  </a:extLst>
                </a:gridCol>
              </a:tblGrid>
              <a:tr h="349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Форма співпраці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Створення юр.особи в Україні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Для яких проєктів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Переваги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99849624"/>
                  </a:ext>
                </a:extLst>
              </a:tr>
              <a:tr h="349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Консорціум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❌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великі тендери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дозволяє об'єднати кваліфікації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10389469"/>
                  </a:ext>
                </a:extLst>
              </a:tr>
              <a:tr h="349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Спільне підприємство (</a:t>
                      </a:r>
                      <a:r>
                        <a:rPr lang="en-US" sz="1400" kern="0" dirty="0">
                          <a:effectLst/>
                        </a:rPr>
                        <a:t>Joint Venture)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✔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довгі інвестиції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повний контроль і спільне управління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60298820"/>
                  </a:ext>
                </a:extLst>
              </a:tr>
              <a:tr h="68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Спеціально створена компанія під проєкт (SPV)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✔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інфраструктура, енергетика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прозора модель для банків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303639"/>
                  </a:ext>
                </a:extLst>
              </a:tr>
              <a:tr h="854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Представництво іноземної компанії </a:t>
                      </a:r>
                      <a:endParaRPr lang="uk-UA" sz="14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(без статусу юр особи)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❌ (але офіційна присутність)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сервіс, консалтинг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швидкий старт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5037768"/>
                  </a:ext>
                </a:extLst>
              </a:tr>
              <a:tr h="349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Інжинірингові контракти (EPCM)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❌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інженерні, промислові </a:t>
                      </a:r>
                      <a:r>
                        <a:rPr lang="uk-UA" sz="1400" kern="0" dirty="0" err="1">
                          <a:effectLst/>
                        </a:rPr>
                        <a:t>проєкти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міжнародний стандарт управління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86840370"/>
                  </a:ext>
                </a:extLst>
              </a:tr>
              <a:tr h="68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Концесія та державно-приватне партнерство (ДПП)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✔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дороги, порти, аеропорти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гарантії держави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98217733"/>
                  </a:ext>
                </a:extLst>
              </a:tr>
              <a:tr h="68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Іноземні інвестиції у вигляді корпоративних прав або майна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>
                          <a:effectLst/>
                        </a:rPr>
                        <a:t>❌</a:t>
                      </a:r>
                      <a:endParaRPr lang="uk-U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будь-які </a:t>
                      </a:r>
                      <a:r>
                        <a:rPr lang="uk-UA" sz="1400" kern="0" dirty="0" err="1">
                          <a:effectLst/>
                        </a:rPr>
                        <a:t>проєкти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kern="0" dirty="0">
                          <a:effectLst/>
                        </a:rPr>
                        <a:t>мінімум бюрократії</a:t>
                      </a:r>
                      <a:endParaRPr lang="uk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1445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36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F7CB8-C442-494B-8405-366D589F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1D9385"/>
                </a:solidFill>
              </a:rPr>
              <a:t>Консорціум</a:t>
            </a:r>
            <a:r>
              <a:rPr lang="ru-RU" b="1" dirty="0">
                <a:solidFill>
                  <a:srgbClr val="1D9385"/>
                </a:solidFill>
              </a:rPr>
              <a:t> (</a:t>
            </a:r>
            <a:r>
              <a:rPr lang="ru-RU" b="1" dirty="0" err="1">
                <a:solidFill>
                  <a:srgbClr val="1D9385"/>
                </a:solidFill>
              </a:rPr>
              <a:t>тимчасове</a:t>
            </a:r>
            <a:r>
              <a:rPr lang="ru-RU" b="1" dirty="0">
                <a:solidFill>
                  <a:srgbClr val="1D9385"/>
                </a:solidFill>
              </a:rPr>
              <a:t> </a:t>
            </a:r>
            <a:r>
              <a:rPr lang="ru-RU" b="1" dirty="0" err="1">
                <a:solidFill>
                  <a:srgbClr val="1D9385"/>
                </a:solidFill>
              </a:rPr>
              <a:t>об’єднання</a:t>
            </a:r>
            <a:r>
              <a:rPr lang="ru-RU" b="1" dirty="0">
                <a:solidFill>
                  <a:srgbClr val="1D9385"/>
                </a:solidFill>
              </a:rPr>
              <a:t> </a:t>
            </a:r>
            <a:r>
              <a:rPr lang="ru-RU" b="1" dirty="0" err="1">
                <a:solidFill>
                  <a:srgbClr val="1D9385"/>
                </a:solidFill>
              </a:rPr>
              <a:t>учасників</a:t>
            </a:r>
            <a:r>
              <a:rPr lang="ru-RU" b="1" dirty="0">
                <a:solidFill>
                  <a:srgbClr val="1D9385"/>
                </a:solidFill>
              </a:rPr>
              <a:t>)</a:t>
            </a:r>
            <a:br>
              <a:rPr lang="ru-RU" b="1" dirty="0">
                <a:solidFill>
                  <a:srgbClr val="1D9385"/>
                </a:solidFill>
              </a:rPr>
            </a:br>
            <a:endParaRPr lang="uk-UA" dirty="0">
              <a:solidFill>
                <a:srgbClr val="1D9385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18DD45-F5F4-4C2E-A00A-20DE9DD3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15" y="1283677"/>
            <a:ext cx="10515600" cy="52091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Це </a:t>
            </a:r>
            <a:r>
              <a:rPr lang="uk-UA" b="1" dirty="0"/>
              <a:t>договірне об’єднання</a:t>
            </a:r>
            <a:r>
              <a:rPr lang="uk-UA" dirty="0"/>
              <a:t> двох або більше юридичних осіб — українських та іноземних, створене для реалізації спільного </a:t>
            </a:r>
            <a:r>
              <a:rPr lang="uk-UA" dirty="0" err="1"/>
              <a:t>проєкту</a:t>
            </a:r>
            <a:r>
              <a:rPr lang="uk-UA" dirty="0"/>
              <a:t>. Юридично регулюється: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Цивільним кодексом України (договір простого товариства, ст. 1130–1135)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/>
              <a:t>Законом “Про публічні закупівлі” (участь у тендерах консорціумом)</a:t>
            </a:r>
            <a:endParaRPr lang="uk-UA" dirty="0"/>
          </a:p>
          <a:p>
            <a:pPr marL="0" indent="0">
              <a:buNone/>
            </a:pPr>
            <a:r>
              <a:rPr lang="uk-UA" b="1" dirty="0"/>
              <a:t>✔ Основні риси: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без створення нової </a:t>
            </a:r>
            <a:r>
              <a:rPr lang="uk-UA" dirty="0" err="1"/>
              <a:t>юрособи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учасники розподіляють функції та відповідальність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можливість подання </a:t>
            </a:r>
            <a:r>
              <a:rPr lang="uk-UA" b="1" dirty="0"/>
              <a:t>спільної тендерної пропозиції</a:t>
            </a:r>
            <a:r>
              <a:rPr lang="uk-UA" dirty="0"/>
              <a:t>, коли кожен учасник “закриває” свою частину кваліфікаційних вимог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зручно для іноземних інженерів, </a:t>
            </a:r>
            <a:r>
              <a:rPr lang="en-US" dirty="0"/>
              <a:t>EPC-</a:t>
            </a:r>
            <a:r>
              <a:rPr lang="uk-UA" dirty="0"/>
              <a:t>підрядників, фінансових установ</a:t>
            </a:r>
          </a:p>
          <a:p>
            <a:pPr marL="0" indent="0">
              <a:buNone/>
            </a:pPr>
            <a:r>
              <a:rPr lang="uk-UA" b="1" dirty="0"/>
              <a:t>✔ Де застосовується: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великі інфраструктурні </a:t>
            </a:r>
            <a:r>
              <a:rPr lang="uk-UA" dirty="0" err="1"/>
              <a:t>проєкти</a:t>
            </a: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r>
              <a:rPr lang="uk-UA" dirty="0"/>
              <a:t>енергетика, дороги, мости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dirty="0" err="1"/>
              <a:t>проєкти</a:t>
            </a:r>
            <a:r>
              <a:rPr lang="uk-UA" dirty="0"/>
              <a:t> міжнародних банків (</a:t>
            </a:r>
            <a:r>
              <a:rPr lang="en-US" dirty="0"/>
              <a:t>EBRD, IFC, </a:t>
            </a:r>
            <a:r>
              <a:rPr lang="uk-UA" dirty="0"/>
              <a:t>Світовий банк)</a:t>
            </a:r>
          </a:p>
          <a:p>
            <a:pPr>
              <a:buFont typeface="Arial" panose="020B0604020202020204" pitchFamily="34" charset="0"/>
              <a:buChar char="•"/>
            </a:pPr>
            <a:endParaRPr lang="uk-UA" dirty="0"/>
          </a:p>
          <a:p>
            <a:pPr>
              <a:buFont typeface="Arial" panose="020B0604020202020204" pitchFamily="34" charset="0"/>
              <a:buChar char="•"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05213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919</Words>
  <Application>Microsoft Office PowerPoint</Application>
  <PresentationFormat>Широкий екран</PresentationFormat>
  <Paragraphs>150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ДОСВІД ВЗАЄМОДІЇ З ІНОЗЕМНИМИ ПАРТНЕРАМИ ПРИ РЕАЛІЗАЦІЇ БУДІВЕЛЬНИХ ПРОЄКТІВ В УКРАЇНІ</vt:lpstr>
      <vt:lpstr>Презентація PowerPoint</vt:lpstr>
      <vt:lpstr>Наші основні компетенції – це будівництво медичних закладів, навчальних установ, реабілітаційних центрів.</vt:lpstr>
      <vt:lpstr>НАШ ДОСВІД ВЗАЄМОДІЇ З ІНОЗЕМНИМИ ПАРТНЕРАМИ:</vt:lpstr>
      <vt:lpstr>Потенціал українського будівельного ринку  (плани відбудови, ключові галузі та джерела фінансування)</vt:lpstr>
      <vt:lpstr>Основні показники RDNA4</vt:lpstr>
      <vt:lpstr>Чим RDNA4 відрізняється від RDNA1–3?</vt:lpstr>
      <vt:lpstr>Форми співпраці з іноземними компаніями (консорціуми, спільне підприємство, інші можливості за законодавством України)</vt:lpstr>
      <vt:lpstr>Консорціум (тимчасове об’єднання учасників) </vt:lpstr>
      <vt:lpstr>ПРИКЛАДИ КОНСОРЦІУМІВ:</vt:lpstr>
      <vt:lpstr>Інжинірингові контракти / EPCM / </vt:lpstr>
      <vt:lpstr>ДЕ ШУКАТИ ТЕНДЕРИ ТА ПІДТРИМКУ?</vt:lpstr>
      <vt:lpstr>Презентація PowerPoint</vt:lpstr>
      <vt:lpstr>Презентація PowerPoint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ДОСВІД ВЗАЄМОДІЇ З ІНОЗЕМНИМИ ПАРТНЕРАМИ ПРИ РЕАЛІЗАЦІЇ БУДІВЕЛЬНИХ ПРОЄКТІВ В УКРАЇНІ</dc:title>
  <dc:creator>CEO</dc:creator>
  <cp:lastModifiedBy>CEO</cp:lastModifiedBy>
  <cp:revision>18</cp:revision>
  <dcterms:created xsi:type="dcterms:W3CDTF">2025-11-19T17:54:04Z</dcterms:created>
  <dcterms:modified xsi:type="dcterms:W3CDTF">2025-11-20T07:43:31Z</dcterms:modified>
</cp:coreProperties>
</file>