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969" r:id="rId1"/>
  </p:sldMasterIdLst>
  <p:notesMasterIdLst>
    <p:notesMasterId r:id="rId14"/>
  </p:notesMasterIdLst>
  <p:handoutMasterIdLst>
    <p:handoutMasterId r:id="rId15"/>
  </p:handoutMasterIdLst>
  <p:sldIdLst>
    <p:sldId id="568" r:id="rId2"/>
    <p:sldId id="596" r:id="rId3"/>
    <p:sldId id="645" r:id="rId4"/>
    <p:sldId id="629" r:id="rId5"/>
    <p:sldId id="635" r:id="rId6"/>
    <p:sldId id="631" r:id="rId7"/>
    <p:sldId id="632" r:id="rId8"/>
    <p:sldId id="643" r:id="rId9"/>
    <p:sldId id="644" r:id="rId10"/>
    <p:sldId id="638" r:id="rId11"/>
    <p:sldId id="642" r:id="rId12"/>
    <p:sldId id="646" r:id="rId13"/>
  </p:sldIdLst>
  <p:sldSz cx="9906000" cy="6858000" type="A4"/>
  <p:notesSz cx="6797675" cy="9926638"/>
  <p:custDataLst>
    <p:tags r:id="rId16"/>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654"/>
    <a:srgbClr val="85A7D1"/>
    <a:srgbClr val="00B050"/>
    <a:srgbClr val="FF6F0D"/>
    <a:srgbClr val="F6F7F8"/>
    <a:srgbClr val="FFA521"/>
    <a:srgbClr val="F2C400"/>
    <a:srgbClr val="94C800"/>
    <a:srgbClr val="ECEEF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5" autoAdjust="0"/>
    <p:restoredTop sz="97451" autoAdjust="0"/>
  </p:normalViewPr>
  <p:slideViewPr>
    <p:cSldViewPr snapToGrid="0">
      <p:cViewPr varScale="1">
        <p:scale>
          <a:sx n="110" d="100"/>
          <a:sy n="110" d="100"/>
        </p:scale>
        <p:origin x="1560" y="108"/>
      </p:cViewPr>
      <p:guideLst>
        <p:guide orient="horz" pos="2448"/>
        <p:guide pos="312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1"/>
            <a:ext cx="2946400" cy="496730"/>
          </a:xfrm>
          <a:prstGeom prst="rect">
            <a:avLst/>
          </a:prstGeom>
        </p:spPr>
        <p:txBody>
          <a:bodyPr vert="horz" lIns="91345" tIns="45673" rIns="91345" bIns="45673" rtlCol="0"/>
          <a:lstStyle>
            <a:lvl1pPr algn="l">
              <a:defRPr sz="1200"/>
            </a:lvl1pPr>
          </a:lstStyle>
          <a:p>
            <a:endParaRPr lang="uk-UA"/>
          </a:p>
        </p:txBody>
      </p:sp>
      <p:sp>
        <p:nvSpPr>
          <p:cNvPr id="3" name="Дата 2"/>
          <p:cNvSpPr>
            <a:spLocks noGrp="1"/>
          </p:cNvSpPr>
          <p:nvPr>
            <p:ph type="dt" sz="quarter" idx="1"/>
          </p:nvPr>
        </p:nvSpPr>
        <p:spPr>
          <a:xfrm>
            <a:off x="3849695" y="1"/>
            <a:ext cx="2946400" cy="496730"/>
          </a:xfrm>
          <a:prstGeom prst="rect">
            <a:avLst/>
          </a:prstGeom>
        </p:spPr>
        <p:txBody>
          <a:bodyPr vert="horz" lIns="91345" tIns="45673" rIns="91345" bIns="45673" rtlCol="0"/>
          <a:lstStyle>
            <a:lvl1pPr algn="r">
              <a:defRPr sz="1200"/>
            </a:lvl1pPr>
          </a:lstStyle>
          <a:p>
            <a:fld id="{29440B0F-852F-44CC-A07B-BCFE7CB4A470}" type="datetimeFigureOut">
              <a:rPr lang="uk-UA" smtClean="0"/>
              <a:pPr/>
              <a:t>21.11.2025</a:t>
            </a:fld>
            <a:endParaRPr lang="uk-UA"/>
          </a:p>
        </p:txBody>
      </p:sp>
      <p:sp>
        <p:nvSpPr>
          <p:cNvPr id="4" name="Нижний колонтитул 3"/>
          <p:cNvSpPr>
            <a:spLocks noGrp="1"/>
          </p:cNvSpPr>
          <p:nvPr>
            <p:ph type="ftr" sz="quarter" idx="2"/>
          </p:nvPr>
        </p:nvSpPr>
        <p:spPr>
          <a:xfrm>
            <a:off x="4" y="9428331"/>
            <a:ext cx="2946400" cy="496729"/>
          </a:xfrm>
          <a:prstGeom prst="rect">
            <a:avLst/>
          </a:prstGeom>
        </p:spPr>
        <p:txBody>
          <a:bodyPr vert="horz" lIns="91345" tIns="45673" rIns="91345" bIns="45673" rtlCol="0" anchor="b"/>
          <a:lstStyle>
            <a:lvl1pPr algn="l">
              <a:defRPr sz="1200"/>
            </a:lvl1pPr>
          </a:lstStyle>
          <a:p>
            <a:endParaRPr lang="uk-UA"/>
          </a:p>
        </p:txBody>
      </p:sp>
      <p:sp>
        <p:nvSpPr>
          <p:cNvPr id="5" name="Номер слайда 4"/>
          <p:cNvSpPr>
            <a:spLocks noGrp="1"/>
          </p:cNvSpPr>
          <p:nvPr>
            <p:ph type="sldNum" sz="quarter" idx="3"/>
          </p:nvPr>
        </p:nvSpPr>
        <p:spPr>
          <a:xfrm>
            <a:off x="3849695" y="9428331"/>
            <a:ext cx="2946400" cy="496729"/>
          </a:xfrm>
          <a:prstGeom prst="rect">
            <a:avLst/>
          </a:prstGeom>
        </p:spPr>
        <p:txBody>
          <a:bodyPr vert="horz" lIns="91345" tIns="45673" rIns="91345" bIns="45673" rtlCol="0" anchor="b"/>
          <a:lstStyle>
            <a:lvl1pPr algn="r">
              <a:defRPr sz="1200"/>
            </a:lvl1pPr>
          </a:lstStyle>
          <a:p>
            <a:fld id="{8EDB070E-10A0-496E-BF5D-CB837D742029}" type="slidenum">
              <a:rPr lang="uk-UA" smtClean="0"/>
              <a:pPr/>
              <a:t>‹№›</a:t>
            </a:fld>
            <a:endParaRPr lang="uk-UA"/>
          </a:p>
        </p:txBody>
      </p:sp>
    </p:spTree>
    <p:extLst>
      <p:ext uri="{BB962C8B-B14F-4D97-AF65-F5344CB8AC3E}">
        <p14:creationId xmlns:p14="http://schemas.microsoft.com/office/powerpoint/2010/main" val="65550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8"/>
            <a:ext cx="2946400" cy="495141"/>
          </a:xfrm>
          <a:prstGeom prst="rect">
            <a:avLst/>
          </a:prstGeom>
          <a:noFill/>
          <a:ln w="9525">
            <a:noFill/>
            <a:miter lim="800000"/>
            <a:headEnd/>
            <a:tailEnd/>
          </a:ln>
          <a:effectLst/>
        </p:spPr>
        <p:txBody>
          <a:bodyPr vert="horz" wrap="square" lIns="91162" tIns="45580" rIns="91162" bIns="45580" numCol="1" anchor="t" anchorCtr="0" compatLnSpc="1">
            <a:prstTxWarp prst="textNoShape">
              <a:avLst/>
            </a:prstTxWarp>
          </a:bodyPr>
          <a:lstStyle>
            <a:lvl1pPr>
              <a:defRPr sz="1200">
                <a:latin typeface="Arial" charset="0"/>
              </a:defRPr>
            </a:lvl1pPr>
          </a:lstStyle>
          <a:p>
            <a:pPr>
              <a:defRPr/>
            </a:pPr>
            <a:endParaRPr lang="ru-RU"/>
          </a:p>
        </p:txBody>
      </p:sp>
      <p:sp>
        <p:nvSpPr>
          <p:cNvPr id="7171" name="Rectangle 3"/>
          <p:cNvSpPr>
            <a:spLocks noGrp="1" noChangeArrowheads="1"/>
          </p:cNvSpPr>
          <p:nvPr>
            <p:ph type="dt" idx="1"/>
          </p:nvPr>
        </p:nvSpPr>
        <p:spPr bwMode="auto">
          <a:xfrm>
            <a:off x="3849695" y="8"/>
            <a:ext cx="2946400" cy="495141"/>
          </a:xfrm>
          <a:prstGeom prst="rect">
            <a:avLst/>
          </a:prstGeom>
          <a:noFill/>
          <a:ln w="9525">
            <a:noFill/>
            <a:miter lim="800000"/>
            <a:headEnd/>
            <a:tailEnd/>
          </a:ln>
          <a:effectLst/>
        </p:spPr>
        <p:txBody>
          <a:bodyPr vert="horz" wrap="square" lIns="91162" tIns="45580" rIns="91162" bIns="45580" numCol="1" anchor="t" anchorCtr="0" compatLnSpc="1">
            <a:prstTxWarp prst="textNoShape">
              <a:avLst/>
            </a:prstTxWarp>
          </a:bodyPr>
          <a:lstStyle>
            <a:lvl1pPr algn="r">
              <a:defRPr sz="1200">
                <a:latin typeface="Arial" charset="0"/>
              </a:defRPr>
            </a:lvl1pPr>
          </a:lstStyle>
          <a:p>
            <a:pPr>
              <a:defRPr/>
            </a:pPr>
            <a:endParaRPr lang="ru-RU"/>
          </a:p>
        </p:txBody>
      </p:sp>
      <p:sp>
        <p:nvSpPr>
          <p:cNvPr id="819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8" y="4714958"/>
            <a:ext cx="5438775" cy="4467384"/>
          </a:xfrm>
          <a:prstGeom prst="rect">
            <a:avLst/>
          </a:prstGeom>
          <a:noFill/>
          <a:ln w="9525">
            <a:noFill/>
            <a:miter lim="800000"/>
            <a:headEnd/>
            <a:tailEnd/>
          </a:ln>
          <a:effectLst/>
        </p:spPr>
        <p:txBody>
          <a:bodyPr vert="horz" wrap="square" lIns="91162" tIns="45580" rIns="91162" bIns="4558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7174" name="Rectangle 6"/>
          <p:cNvSpPr>
            <a:spLocks noGrp="1" noChangeArrowheads="1"/>
          </p:cNvSpPr>
          <p:nvPr>
            <p:ph type="ftr" sz="quarter" idx="4"/>
          </p:nvPr>
        </p:nvSpPr>
        <p:spPr bwMode="auto">
          <a:xfrm>
            <a:off x="4" y="9429917"/>
            <a:ext cx="2946400" cy="495141"/>
          </a:xfrm>
          <a:prstGeom prst="rect">
            <a:avLst/>
          </a:prstGeom>
          <a:noFill/>
          <a:ln w="9525">
            <a:noFill/>
            <a:miter lim="800000"/>
            <a:headEnd/>
            <a:tailEnd/>
          </a:ln>
          <a:effectLst/>
        </p:spPr>
        <p:txBody>
          <a:bodyPr vert="horz" wrap="square" lIns="91162" tIns="45580" rIns="91162" bIns="45580" numCol="1" anchor="b" anchorCtr="0" compatLnSpc="1">
            <a:prstTxWarp prst="textNoShape">
              <a:avLst/>
            </a:prstTxWarp>
          </a:bodyPr>
          <a:lstStyle>
            <a:lvl1pPr>
              <a:defRPr sz="1200">
                <a:latin typeface="Arial" charset="0"/>
              </a:defRPr>
            </a:lvl1pPr>
          </a:lstStyle>
          <a:p>
            <a:pPr>
              <a:defRPr/>
            </a:pPr>
            <a:endParaRPr lang="ru-RU"/>
          </a:p>
        </p:txBody>
      </p:sp>
      <p:sp>
        <p:nvSpPr>
          <p:cNvPr id="7175" name="Rectangle 7"/>
          <p:cNvSpPr>
            <a:spLocks noGrp="1" noChangeArrowheads="1"/>
          </p:cNvSpPr>
          <p:nvPr>
            <p:ph type="sldNum" sz="quarter" idx="5"/>
          </p:nvPr>
        </p:nvSpPr>
        <p:spPr bwMode="auto">
          <a:xfrm>
            <a:off x="3849695" y="9429917"/>
            <a:ext cx="2946400" cy="495141"/>
          </a:xfrm>
          <a:prstGeom prst="rect">
            <a:avLst/>
          </a:prstGeom>
          <a:noFill/>
          <a:ln w="9525">
            <a:noFill/>
            <a:miter lim="800000"/>
            <a:headEnd/>
            <a:tailEnd/>
          </a:ln>
          <a:effectLst/>
        </p:spPr>
        <p:txBody>
          <a:bodyPr vert="horz" wrap="square" lIns="91162" tIns="45580" rIns="91162" bIns="45580" numCol="1" anchor="b" anchorCtr="0" compatLnSpc="1">
            <a:prstTxWarp prst="textNoShape">
              <a:avLst/>
            </a:prstTxWarp>
          </a:bodyPr>
          <a:lstStyle>
            <a:lvl1pPr algn="r">
              <a:defRPr sz="1200">
                <a:latin typeface="Arial" charset="0"/>
              </a:defRPr>
            </a:lvl1pPr>
          </a:lstStyle>
          <a:p>
            <a:pPr>
              <a:defRPr/>
            </a:pPr>
            <a:fld id="{9DF0A3DC-11C4-4F92-8967-6C35C12B61FC}" type="slidenum">
              <a:rPr lang="ru-RU"/>
              <a:pPr>
                <a:defRPr/>
              </a:pPr>
              <a:t>‹№›</a:t>
            </a:fld>
            <a:endParaRPr lang="ru-RU"/>
          </a:p>
        </p:txBody>
      </p:sp>
    </p:spTree>
    <p:extLst>
      <p:ext uri="{BB962C8B-B14F-4D97-AF65-F5344CB8AC3E}">
        <p14:creationId xmlns:p14="http://schemas.microsoft.com/office/powerpoint/2010/main" val="442412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pPr>
              <a:defRPr/>
            </a:pPr>
            <a:fld id="{9DF0A3DC-11C4-4F92-8967-6C35C12B61FC}" type="slidenum">
              <a:rPr lang="ru-RU" smtClean="0"/>
              <a:pPr>
                <a:defRPr/>
              </a:pPr>
              <a:t>4</a:t>
            </a:fld>
            <a:endParaRPr lang="ru-RU"/>
          </a:p>
        </p:txBody>
      </p:sp>
    </p:spTree>
    <p:extLst>
      <p:ext uri="{BB962C8B-B14F-4D97-AF65-F5344CB8AC3E}">
        <p14:creationId xmlns:p14="http://schemas.microsoft.com/office/powerpoint/2010/main" val="321850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F0A3DC-11C4-4F92-8967-6C35C12B61FC}" type="slidenum">
              <a:rPr kumimoji="0" 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22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F0A3DC-11C4-4F92-8967-6C35C12B61FC}" type="slidenum">
              <a:rPr kumimoji="0" 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964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pPr>
              <a:defRPr/>
            </a:pPr>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6E8AEED-FB26-4AA9-AAC0-5D407192B2EE}"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C6776C6-C729-4A0F-B78C-D09859DB8D19}"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AB962B9-3D91-48EB-8018-4466E28DAE27}"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40808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1096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63931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9271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027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827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1506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1876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A8BB75-60DC-4C97-A114-54F5D6A58C5E}"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94703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8464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F7593B-47CC-4538-9772-E489594D1FB0}"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pPr>
              <a:defRPr/>
            </a:pPr>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299D45F-3E7D-4350-8912-AD82A2CF4EDF}"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pPr>
              <a:defRPr/>
            </a:pPr>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CFC0D69-BD1F-45DC-AE5A-3E7241F47992}"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632D141-20C2-43EE-9DEC-7615CEB02CBA}"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94A893B-4753-4CB8-9A00-8766487BA68F}"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C9C6661-37DF-47EB-ACE7-63BA2CA24BC0}"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9A18F1F-EDC8-4F2E-8ED6-DC44A483823B}"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35955">
              <a:schemeClr val="bg1"/>
            </a:gs>
            <a:gs pos="68000">
              <a:schemeClr val="bg1"/>
            </a:gs>
            <a:gs pos="92000">
              <a:schemeClr val="accent3">
                <a:lumMod val="45000"/>
                <a:lumOff val="55000"/>
              </a:schemeClr>
            </a:gs>
            <a:gs pos="85000">
              <a:schemeClr val="accent3">
                <a:alpha val="58000"/>
                <a:lumMod val="14000"/>
                <a:lumOff val="86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solidFill>
                <a:prstClr val="black"/>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4405FC-B2F0-478B-A6A1-C4714F9C0810}" type="slidenum">
              <a:rPr lang="ru-RU" smtClean="0">
                <a:solidFill>
                  <a:prstClr val="black"/>
                </a:solidFill>
              </a:rPr>
              <a:pPr>
                <a:defRPr/>
              </a:pPr>
              <a:t>‹№›</a:t>
            </a:fld>
            <a:endParaRPr lang="ru-RU">
              <a:solidFill>
                <a:prstClr val="black"/>
              </a:solidFill>
            </a:endParaRP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11" r:id="rId12"/>
    <p:sldLayoutId id="2147483698" r:id="rId13"/>
    <p:sldLayoutId id="2147483896" r:id="rId14"/>
    <p:sldLayoutId id="2147483891" r:id="rId15"/>
    <p:sldLayoutId id="2147483927" r:id="rId16"/>
    <p:sldLayoutId id="2147483942" r:id="rId17"/>
    <p:sldLayoutId id="2147483952" r:id="rId18"/>
    <p:sldLayoutId id="2147483917" r:id="rId19"/>
    <p:sldLayoutId id="2147483932" r:id="rId20"/>
    <p:sldLayoutId id="2147483937" r:id="rId2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4214" y="1700808"/>
            <a:ext cx="9720000" cy="3240000"/>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20000"/>
              </a:lnSpc>
              <a:spcBef>
                <a:spcPts val="0"/>
              </a:spcBef>
              <a:defRPr/>
            </a:pPr>
            <a:r>
              <a:rPr lang="uk-UA" sz="3600" b="1" dirty="0">
                <a:solidFill>
                  <a:srgbClr val="1F497D"/>
                </a:solidFill>
                <a:effectLst>
                  <a:outerShdw blurRad="38100" dist="38100" dir="2700000" algn="tl">
                    <a:srgbClr val="000000">
                      <a:alpha val="43137"/>
                    </a:srgbClr>
                  </a:outerShdw>
                </a:effectLst>
                <a:latin typeface="Arial"/>
              </a:rPr>
              <a:t>Диференціація поняття </a:t>
            </a:r>
            <a:br>
              <a:rPr lang="uk-UA" sz="3600" b="1" dirty="0">
                <a:solidFill>
                  <a:srgbClr val="1F497D"/>
                </a:solidFill>
                <a:effectLst>
                  <a:outerShdw blurRad="38100" dist="38100" dir="2700000" algn="tl">
                    <a:srgbClr val="000000">
                      <a:alpha val="43137"/>
                    </a:srgbClr>
                  </a:outerShdw>
                </a:effectLst>
                <a:latin typeface="Arial"/>
              </a:rPr>
            </a:br>
            <a:r>
              <a:rPr lang="uk-UA" sz="3600" b="1" dirty="0">
                <a:solidFill>
                  <a:srgbClr val="1F497D"/>
                </a:solidFill>
                <a:effectLst>
                  <a:outerShdw blurRad="38100" dist="38100" dir="2700000" algn="tl">
                    <a:srgbClr val="000000">
                      <a:alpha val="43137"/>
                    </a:srgbClr>
                  </a:outerShdw>
                </a:effectLst>
                <a:latin typeface="Arial"/>
              </a:rPr>
              <a:t>«ІНЖЕНЕР-КОНСУЛЬТАНТ» </a:t>
            </a:r>
            <a:br>
              <a:rPr lang="uk-UA" sz="3600" b="1" dirty="0">
                <a:solidFill>
                  <a:srgbClr val="1F497D"/>
                </a:solidFill>
                <a:effectLst>
                  <a:outerShdw blurRad="38100" dist="38100" dir="2700000" algn="tl">
                    <a:srgbClr val="000000">
                      <a:alpha val="43137"/>
                    </a:srgbClr>
                  </a:outerShdw>
                </a:effectLst>
                <a:latin typeface="Arial"/>
              </a:rPr>
            </a:br>
            <a:r>
              <a:rPr lang="uk-UA" sz="3600" b="1" dirty="0">
                <a:solidFill>
                  <a:srgbClr val="1F497D"/>
                </a:solidFill>
                <a:effectLst>
                  <a:outerShdw blurRad="38100" dist="38100" dir="2700000" algn="tl">
                    <a:srgbClr val="000000">
                      <a:alpha val="43137"/>
                    </a:srgbClr>
                  </a:outerShdw>
                </a:effectLst>
                <a:latin typeface="Arial"/>
              </a:rPr>
              <a:t>в контексті інжинірингових послуг </a:t>
            </a:r>
            <a:br>
              <a:rPr lang="uk-UA" sz="3600" b="1" dirty="0">
                <a:solidFill>
                  <a:srgbClr val="1F497D"/>
                </a:solidFill>
                <a:effectLst>
                  <a:outerShdw blurRad="38100" dist="38100" dir="2700000" algn="tl">
                    <a:srgbClr val="000000">
                      <a:alpha val="43137"/>
                    </a:srgbClr>
                  </a:outerShdw>
                </a:effectLst>
                <a:latin typeface="Arial"/>
              </a:rPr>
            </a:br>
            <a:r>
              <a:rPr lang="uk-UA" sz="3600" b="1" dirty="0">
                <a:solidFill>
                  <a:srgbClr val="1F497D"/>
                </a:solidFill>
                <a:effectLst>
                  <a:outerShdw blurRad="38100" dist="38100" dir="2700000" algn="tl">
                    <a:srgbClr val="000000">
                      <a:alpha val="43137"/>
                    </a:srgbClr>
                  </a:outerShdw>
                </a:effectLst>
                <a:latin typeface="Arial"/>
              </a:rPr>
              <a:t>та професійних </a:t>
            </a:r>
            <a:r>
              <a:rPr lang="ru-RU" sz="3600" b="1" dirty="0">
                <a:solidFill>
                  <a:srgbClr val="1F497D"/>
                </a:solidFill>
                <a:effectLst>
                  <a:outerShdw blurRad="38100" dist="38100" dir="2700000" algn="tl">
                    <a:srgbClr val="000000">
                      <a:alpha val="43137"/>
                    </a:srgbClr>
                  </a:outerShdw>
                </a:effectLst>
                <a:latin typeface="Arial"/>
              </a:rPr>
              <a:t>компетентностей</a:t>
            </a:r>
            <a:endParaRPr lang="uk-UA" sz="3600" b="1" dirty="0">
              <a:solidFill>
                <a:srgbClr val="1F497D"/>
              </a:solidFill>
              <a:effectLst>
                <a:outerShdw blurRad="38100" dist="38100" dir="2700000" algn="tl">
                  <a:srgbClr val="000000">
                    <a:alpha val="43137"/>
                  </a:srgbClr>
                </a:outerShdw>
              </a:effectLst>
              <a:latin typeface="Arial"/>
            </a:endParaRPr>
          </a:p>
        </p:txBody>
      </p:sp>
      <p:sp>
        <p:nvSpPr>
          <p:cNvPr id="2" name="Прямоугольник 1"/>
          <p:cNvSpPr/>
          <p:nvPr/>
        </p:nvSpPr>
        <p:spPr>
          <a:xfrm>
            <a:off x="106171" y="5242720"/>
            <a:ext cx="5350885" cy="1231106"/>
          </a:xfrm>
          <a:prstGeom prst="rect">
            <a:avLst/>
          </a:prstGeom>
        </p:spPr>
        <p:txBody>
          <a:bodyPr wrap="square">
            <a:spAutoFit/>
          </a:bodyPr>
          <a:lstStyle/>
          <a:p>
            <a:pPr algn="just"/>
            <a:r>
              <a:rPr lang="ru-RU" dirty="0"/>
              <a:t>Оксана </a:t>
            </a:r>
            <a:r>
              <a:rPr lang="uk-UA" dirty="0"/>
              <a:t>Медведчук</a:t>
            </a:r>
          </a:p>
          <a:p>
            <a:pPr algn="just"/>
            <a:r>
              <a:rPr lang="uk-UA" sz="1400" dirty="0"/>
              <a:t>начальник відділу нормативно-методичного забезпечення та управління проектами Громадської спілки «Міждержавна гільдія інженерів-консультантів»,</a:t>
            </a:r>
          </a:p>
          <a:p>
            <a:pPr algn="just"/>
            <a:r>
              <a:rPr lang="uk-UA" sz="1400" dirty="0"/>
              <a:t>кандидат наук з державного управління, доцент</a:t>
            </a:r>
          </a:p>
        </p:txBody>
      </p:sp>
      <p:sp>
        <p:nvSpPr>
          <p:cNvPr id="7" name="Прямоугольник 6"/>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pic>
        <p:nvPicPr>
          <p:cNvPr id="8" name="Рисунок 7"/>
          <p:cNvPicPr>
            <a:picLocks noChangeAspect="1"/>
          </p:cNvPicPr>
          <p:nvPr/>
        </p:nvPicPr>
        <p:blipFill>
          <a:blip r:embed="rId2"/>
          <a:stretch>
            <a:fillRect/>
          </a:stretch>
        </p:blipFill>
        <p:spPr>
          <a:xfrm>
            <a:off x="-40" y="-22252"/>
            <a:ext cx="785226" cy="785226"/>
          </a:xfrm>
          <a:prstGeom prst="rect">
            <a:avLst/>
          </a:prstGeom>
        </p:spPr>
      </p:pic>
    </p:spTree>
    <p:extLst>
      <p:ext uri="{BB962C8B-B14F-4D97-AF65-F5344CB8AC3E}">
        <p14:creationId xmlns:p14="http://schemas.microsoft.com/office/powerpoint/2010/main" val="344022423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464" y="1829438"/>
            <a:ext cx="9572769" cy="4924425"/>
          </a:xfrm>
          <a:prstGeom prst="rect">
            <a:avLst/>
          </a:prstGeom>
        </p:spPr>
        <p:txBody>
          <a:bodyPr wrap="square">
            <a:spAutoFit/>
          </a:bodyPr>
          <a:lstStyle/>
          <a:p>
            <a:pPr marL="285750" marR="0" lvl="0" indent="-285750" algn="just" defTabSz="914400" rtl="0" eaLnBrk="1" fontAlgn="base" latinLnBrk="0" hangingPunct="1">
              <a:lnSpc>
                <a:spcPct val="100000"/>
              </a:lnSpc>
              <a:spcBef>
                <a:spcPct val="0"/>
              </a:spcBef>
              <a:spcAft>
                <a:spcPts val="600"/>
              </a:spcAft>
              <a:buClrTx/>
              <a:buSzTx/>
              <a:buFont typeface="Wingdings" panose="05000000000000000000" pitchFamily="2" charset="2"/>
              <a:buChar char="q"/>
              <a:tabLst/>
              <a:defRPr/>
            </a:pPr>
            <a:r>
              <a:rPr kumimoji="0" lang="uk-UA" sz="1600" b="1" i="0" u="none" strike="noStrike" kern="1200" cap="none" spc="0" normalizeH="0" baseline="0" noProof="0" dirty="0">
                <a:ln>
                  <a:noFill/>
                </a:ln>
                <a:solidFill>
                  <a:srgbClr val="1F497D"/>
                </a:solidFill>
                <a:effectLst/>
                <a:uLnTx/>
                <a:uFillTx/>
                <a:latin typeface="Arial"/>
                <a:ea typeface="+mn-ea"/>
                <a:cs typeface="+mn-cs"/>
              </a:rPr>
              <a:t>ФУНКЦІЇ інженера-консультанта </a:t>
            </a:r>
            <a:r>
              <a:rPr kumimoji="0" lang="uk-UA" sz="1600" b="1" i="0" u="none" strike="noStrike" kern="1200" cap="none" spc="0" normalizeH="0" baseline="0" noProof="0" dirty="0">
                <a:ln>
                  <a:noFill/>
                </a:ln>
                <a:solidFill>
                  <a:prstClr val="black"/>
                </a:solidFill>
                <a:effectLst/>
                <a:uLnTx/>
                <a:uFillTx/>
                <a:latin typeface="Arial"/>
                <a:ea typeface="+mn-ea"/>
                <a:cs typeface="+mn-cs"/>
              </a:rPr>
              <a:t>визначаються договором про надання інженерно-консультаційних послуг у будівництві (</a:t>
            </a:r>
            <a:r>
              <a:rPr kumimoji="0" lang="uk-UA" sz="1600" b="1" i="0" u="none" strike="noStrike" kern="1200" cap="none" spc="0" normalizeH="0" baseline="0" noProof="0" dirty="0">
                <a:ln>
                  <a:noFill/>
                </a:ln>
                <a:solidFill>
                  <a:srgbClr val="C00000"/>
                </a:solidFill>
                <a:effectLst/>
                <a:uLnTx/>
                <a:uFillTx/>
                <a:latin typeface="Arial"/>
                <a:ea typeface="+mn-ea"/>
                <a:cs typeface="+mn-cs"/>
              </a:rPr>
              <a:t>ВАЖЛИВО</a:t>
            </a:r>
            <a:r>
              <a:rPr kumimoji="0" lang="uk-UA" sz="1600" b="1" i="0" u="none" strike="noStrike" kern="1200" cap="none" spc="0" normalizeH="0" baseline="0" noProof="0" dirty="0">
                <a:ln>
                  <a:noFill/>
                </a:ln>
                <a:solidFill>
                  <a:prstClr val="black"/>
                </a:solidFill>
                <a:effectLst/>
                <a:uLnTx/>
                <a:uFillTx/>
                <a:latin typeface="Arial"/>
                <a:ea typeface="+mn-ea"/>
                <a:cs typeface="+mn-cs"/>
              </a:rPr>
              <a:t>: </a:t>
            </a:r>
            <a:r>
              <a:rPr kumimoji="0" lang="uk-UA" sz="1600" b="1" i="1" u="none" strike="noStrike" kern="1200" cap="none" spc="0" normalizeH="0" baseline="0" noProof="0" dirty="0">
                <a:ln>
                  <a:noFill/>
                </a:ln>
                <a:solidFill>
                  <a:prstClr val="black"/>
                </a:solidFill>
                <a:effectLst/>
                <a:uLnTx/>
                <a:uFillTx/>
                <a:latin typeface="Arial"/>
                <a:ea typeface="+mn-ea"/>
                <a:cs typeface="+mn-cs"/>
              </a:rPr>
              <a:t>це господарський договір між замовником будівництва і інженером-консультантом як суб'єктом господарювання</a:t>
            </a:r>
            <a:r>
              <a:rPr kumimoji="0" lang="uk-UA" sz="1600" b="1"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just" defTabSz="914400" rtl="0" eaLnBrk="1" fontAlgn="base" latinLnBrk="0" hangingPunct="1">
              <a:lnSpc>
                <a:spcPct val="100000"/>
              </a:lnSpc>
              <a:spcBef>
                <a:spcPct val="0"/>
              </a:spcBef>
              <a:spcAft>
                <a:spcPts val="600"/>
              </a:spcAft>
              <a:buClrTx/>
              <a:buSzTx/>
              <a:buFont typeface="Wingdings" panose="05000000000000000000" pitchFamily="2" charset="2"/>
              <a:buChar char="q"/>
              <a:tabLst/>
              <a:defRPr/>
            </a:pPr>
            <a:r>
              <a:rPr kumimoji="0" lang="uk-UA" sz="1600" b="1" i="0" u="none" strike="noStrike" kern="1200" cap="none" spc="0" normalizeH="0" baseline="0" noProof="0" dirty="0">
                <a:ln>
                  <a:noFill/>
                </a:ln>
                <a:solidFill>
                  <a:srgbClr val="1F497D"/>
                </a:solidFill>
                <a:effectLst/>
                <a:uLnTx/>
                <a:uFillTx/>
                <a:latin typeface="Arial"/>
                <a:ea typeface="+mn-ea"/>
                <a:cs typeface="+mn-cs"/>
              </a:rPr>
              <a:t>ПЕРЕЛІК ПОСЛУГ (ФУНКЦІЙ), </a:t>
            </a:r>
            <a:r>
              <a:rPr kumimoji="0" lang="uk-UA" sz="1600" b="1" i="0" u="none" strike="noStrike" kern="1200" cap="none" spc="0" normalizeH="0" baseline="0" noProof="0" dirty="0">
                <a:ln>
                  <a:noFill/>
                </a:ln>
                <a:solidFill>
                  <a:prstClr val="black"/>
                </a:solidFill>
                <a:effectLst/>
                <a:uLnTx/>
                <a:uFillTx/>
                <a:latin typeface="Arial"/>
                <a:ea typeface="+mn-ea"/>
                <a:cs typeface="+mn-cs"/>
              </a:rPr>
              <a:t>що надаються (виконуються) Інженером-консультантом, визначається залежно від етапу, на якому він залучений, особливостей об’єкта, обсягів фінансування та вимог замовника, з урахуванням додатку 42 до Настанови з визначення вартості будівництва, затвердженої наказом Мінрегіону </a:t>
            </a:r>
            <a:r>
              <a:rPr kumimoji="0" lang="uk-UA" sz="1600" b="1" i="0" u="none" strike="noStrike" kern="1200" cap="none" spc="0" normalizeH="0" baseline="0" noProof="0" dirty="0">
                <a:ln>
                  <a:noFill/>
                </a:ln>
                <a:solidFill>
                  <a:srgbClr val="1F497D"/>
                </a:solidFill>
                <a:effectLst/>
                <a:uLnTx/>
                <a:uFillTx/>
                <a:latin typeface="Arial"/>
                <a:ea typeface="+mn-ea"/>
                <a:cs typeface="+mn-cs"/>
              </a:rPr>
              <a:t>від 01.11.2021 № 281</a:t>
            </a:r>
            <a:r>
              <a:rPr kumimoji="0" lang="uk-UA" sz="1600" b="1" i="0" u="none" strike="noStrike" kern="1200" cap="none" spc="0" normalizeH="0" baseline="0" noProof="0" dirty="0">
                <a:ln>
                  <a:noFill/>
                </a:ln>
                <a:solidFill>
                  <a:prstClr val="black"/>
                </a:solidFill>
                <a:effectLst/>
                <a:uLnTx/>
                <a:uFillTx/>
                <a:latin typeface="Arial"/>
                <a:ea typeface="+mn-ea"/>
                <a:cs typeface="+mn-cs"/>
              </a:rPr>
              <a:t>, та професійного стандарту «Інженер–консультант (будівництво)» (наказ Мінекономіки від </a:t>
            </a:r>
            <a:r>
              <a:rPr kumimoji="0" lang="uk-UA" sz="1600" b="1" i="0" u="none" strike="noStrike" kern="1200" cap="none" spc="0" normalizeH="0" baseline="0" noProof="0" dirty="0">
                <a:ln>
                  <a:noFill/>
                </a:ln>
                <a:solidFill>
                  <a:srgbClr val="1F497D"/>
                </a:solidFill>
                <a:effectLst/>
                <a:uLnTx/>
                <a:uFillTx/>
                <a:latin typeface="Arial"/>
                <a:ea typeface="+mn-ea"/>
                <a:cs typeface="+mn-cs"/>
              </a:rPr>
              <a:t>13.01.2022 № 108-22</a:t>
            </a:r>
            <a:r>
              <a:rPr kumimoji="0" lang="uk-UA" sz="1600" b="1" i="0" u="none" strike="noStrike" kern="1200" cap="none" spc="0" normalizeH="0" baseline="0" noProof="0" dirty="0">
                <a:ln>
                  <a:noFill/>
                </a:ln>
                <a:solidFill>
                  <a:prstClr val="black"/>
                </a:solidFill>
                <a:effectLst/>
                <a:uLnTx/>
                <a:uFillTx/>
                <a:latin typeface="Arial"/>
                <a:ea typeface="+mn-ea"/>
                <a:cs typeface="+mn-cs"/>
              </a:rPr>
              <a:t>). При формуванні переліку послуг, що надаються Інженером-консультантом під час виконання дорожніх робіт, враховуються також положення Єдиних вимог щодо проектування, нового будівництва, реконструкції та капітального ремонту автомобільних доріг загального користування, затверджених постановою Кабінету Міністрів України </a:t>
            </a:r>
            <a:r>
              <a:rPr kumimoji="0" lang="uk-UA" sz="1600" b="1" i="0" u="none" strike="noStrike" kern="1200" cap="none" spc="0" normalizeH="0" baseline="0" noProof="0" dirty="0">
                <a:ln>
                  <a:noFill/>
                </a:ln>
                <a:solidFill>
                  <a:srgbClr val="1F497D"/>
                </a:solidFill>
                <a:effectLst/>
                <a:uLnTx/>
                <a:uFillTx/>
                <a:latin typeface="Arial"/>
                <a:ea typeface="+mn-ea"/>
                <a:cs typeface="+mn-cs"/>
              </a:rPr>
              <a:t>від 28.12.2016 № 1065</a:t>
            </a:r>
            <a:r>
              <a:rPr kumimoji="0" lang="uk-UA" sz="1600" b="1" i="0" u="none" strike="noStrike" kern="1200" cap="none" spc="0" normalizeH="0" baseline="0" noProof="0" dirty="0">
                <a:ln>
                  <a:noFill/>
                </a:ln>
                <a:solidFill>
                  <a:prstClr val="black"/>
                </a:solidFill>
                <a:effectLst/>
                <a:uLnTx/>
                <a:uFillTx/>
                <a:latin typeface="Arial"/>
                <a:ea typeface="+mn-ea"/>
                <a:cs typeface="+mn-cs"/>
              </a:rPr>
              <a:t>, та додатку 22 до Методики визначення вартості дорожніх робіт та послуг щодо визначення вартості нового будівництва, реконструкції, ремонтів та експлуатаційного утримання автомобільних доріг загального користування, затвердженої наказом Мінінфраструктури від 07.10.2022 № 753. </a:t>
            </a:r>
          </a:p>
          <a:p>
            <a:pPr marL="285750" marR="0" lvl="0" indent="-285750" algn="just" defTabSz="914400" rtl="0" eaLnBrk="1" fontAlgn="base" latinLnBrk="0" hangingPunct="1">
              <a:lnSpc>
                <a:spcPct val="100000"/>
              </a:lnSpc>
              <a:spcBef>
                <a:spcPct val="0"/>
              </a:spcBef>
              <a:spcAft>
                <a:spcPts val="600"/>
              </a:spcAft>
              <a:buClrTx/>
              <a:buSzTx/>
              <a:buFont typeface="Wingdings" panose="05000000000000000000" pitchFamily="2" charset="2"/>
              <a:buChar char="q"/>
              <a:tabLst/>
              <a:defRPr/>
            </a:pPr>
            <a:r>
              <a:rPr kumimoji="0" lang="uk-UA" sz="1600" b="1" i="0" u="none" strike="noStrike" kern="1200" cap="none" spc="0" normalizeH="0" baseline="0" noProof="0" dirty="0">
                <a:ln>
                  <a:noFill/>
                </a:ln>
                <a:solidFill>
                  <a:srgbClr val="1F497D"/>
                </a:solidFill>
                <a:effectLst/>
                <a:uLnTx/>
                <a:uFillTx/>
                <a:latin typeface="Arial"/>
                <a:ea typeface="+mn-ea"/>
                <a:cs typeface="+mn-cs"/>
              </a:rPr>
              <a:t>ПОВНОВАЖЕННЯ інженера-консультанта </a:t>
            </a:r>
            <a:r>
              <a:rPr kumimoji="0" lang="uk-UA" sz="1600" b="1" i="0" u="none" strike="noStrike" kern="1200" cap="none" spc="0" normalizeH="0" baseline="0" noProof="0" dirty="0">
                <a:ln>
                  <a:noFill/>
                </a:ln>
                <a:solidFill>
                  <a:prstClr val="black"/>
                </a:solidFill>
                <a:effectLst/>
                <a:uLnTx/>
                <a:uFillTx/>
                <a:latin typeface="Arial"/>
                <a:ea typeface="+mn-ea"/>
                <a:cs typeface="+mn-cs"/>
              </a:rPr>
              <a:t>мають зазначатися також у договорі підряду </a:t>
            </a:r>
            <a:r>
              <a:rPr kumimoji="0" lang="uk-UA" sz="1600" b="1" i="0" u="none" strike="noStrike" kern="1200" cap="none" spc="0" normalizeH="0" baseline="0" noProof="0" dirty="0">
                <a:ln>
                  <a:noFill/>
                </a:ln>
                <a:solidFill>
                  <a:srgbClr val="262626"/>
                </a:solidFill>
                <a:effectLst/>
                <a:uLnTx/>
                <a:uFillTx/>
                <a:latin typeface="Arial"/>
                <a:ea typeface="+mn-ea"/>
                <a:cs typeface="Arial" pitchFamily="34" charset="0"/>
              </a:rPr>
              <a:t>(пункт 28 Загальних умов укладення та виконання договорів підряду в капітальному будівництві, постанова КМУ </a:t>
            </a:r>
            <a:r>
              <a:rPr kumimoji="0" lang="uk-UA" sz="1600" b="1" i="0" u="none" strike="noStrike" kern="1200" cap="none" spc="0" normalizeH="0" baseline="0" noProof="0" dirty="0">
                <a:ln>
                  <a:noFill/>
                </a:ln>
                <a:solidFill>
                  <a:srgbClr val="1F497D"/>
                </a:solidFill>
                <a:effectLst/>
                <a:uLnTx/>
                <a:uFillTx/>
                <a:latin typeface="Arial"/>
                <a:ea typeface="+mn-ea"/>
                <a:cs typeface="Arial" pitchFamily="34" charset="0"/>
              </a:rPr>
              <a:t>від 01.08.2005 № 668</a:t>
            </a:r>
            <a:r>
              <a:rPr kumimoji="0" lang="uk-UA" sz="1600" b="1" i="0" u="none" strike="noStrike" kern="1200" cap="none" spc="0" normalizeH="0" baseline="0" noProof="0" dirty="0">
                <a:ln>
                  <a:noFill/>
                </a:ln>
                <a:solidFill>
                  <a:srgbClr val="262626"/>
                </a:solidFill>
                <a:effectLst/>
                <a:uLnTx/>
                <a:uFillTx/>
                <a:latin typeface="Arial"/>
                <a:ea typeface="+mn-ea"/>
                <a:cs typeface="Arial" pitchFamily="34" charset="0"/>
              </a:rPr>
              <a:t>). </a:t>
            </a:r>
          </a:p>
        </p:txBody>
      </p:sp>
      <p:sp>
        <p:nvSpPr>
          <p:cNvPr id="5" name="Прямоугольник 4"/>
          <p:cNvSpPr/>
          <p:nvPr/>
        </p:nvSpPr>
        <p:spPr>
          <a:xfrm>
            <a:off x="1367408" y="1431700"/>
            <a:ext cx="7315200" cy="397738"/>
          </a:xfrm>
          <a:prstGeom prst="rect">
            <a:avLst/>
          </a:prstGeom>
        </p:spPr>
        <p:txBody>
          <a:bodyPr wrap="square">
            <a:spAutoFit/>
          </a:bodyPr>
          <a:lstStyle/>
          <a:p>
            <a:pPr marL="0" marR="0" lvl="0" indent="0" algn="ctr" defTabSz="914400" rtl="0" eaLnBrk="1" fontAlgn="base" latinLnBrk="0" hangingPunct="1">
              <a:lnSpc>
                <a:spcPct val="107000"/>
              </a:lnSpc>
              <a:spcBef>
                <a:spcPct val="0"/>
              </a:spcBef>
              <a:spcAft>
                <a:spcPts val="1200"/>
              </a:spcAft>
              <a:buClrTx/>
              <a:buSzTx/>
              <a:buFontTx/>
              <a:buNone/>
              <a:tabLst/>
              <a:defRPr/>
            </a:pPr>
            <a:r>
              <a:rPr kumimoji="0" lang="uk-UA" sz="2000" b="1" i="0" u="none" strike="noStrike" kern="1200" cap="none" spc="0" normalizeH="0" baseline="0" noProof="0" dirty="0">
                <a:ln>
                  <a:noFill/>
                </a:ln>
                <a:solidFill>
                  <a:srgbClr val="0070C0">
                    <a:lumMod val="75000"/>
                  </a:srgbClr>
                </a:solidFill>
                <a:effectLst/>
                <a:uLnTx/>
                <a:uFillTx/>
                <a:latin typeface="Arial" charset="0"/>
                <a:ea typeface="+mn-ea"/>
                <a:cs typeface="Times New Roman" panose="02020603050405020304" pitchFamily="18" charset="0"/>
              </a:rPr>
              <a:t>ФУНКЦІЇ (ПОСЛУГИ) ІНЖЕНЕРА-КОНСУЛЬТАНТА</a:t>
            </a:r>
          </a:p>
        </p:txBody>
      </p:sp>
      <p:sp>
        <p:nvSpPr>
          <p:cNvPr id="6" name="Заголовок 1"/>
          <p:cNvSpPr txBox="1">
            <a:spLocks/>
          </p:cNvSpPr>
          <p:nvPr/>
        </p:nvSpPr>
        <p:spPr>
          <a:xfrm>
            <a:off x="344488" y="1010560"/>
            <a:ext cx="9361040" cy="567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ІНЖЕНЕР-КОНСУЛЬТАНТ – СУБ'ЄКТ ГОСПОДАРЮВАННЯ </a:t>
            </a:r>
          </a:p>
        </p:txBody>
      </p:sp>
      <p:pic>
        <p:nvPicPr>
          <p:cNvPr id="7" name="Рисунок 6"/>
          <p:cNvPicPr>
            <a:picLocks noChangeAspect="1"/>
          </p:cNvPicPr>
          <p:nvPr/>
        </p:nvPicPr>
        <p:blipFill>
          <a:blip r:embed="rId3"/>
          <a:stretch>
            <a:fillRect/>
          </a:stretch>
        </p:blipFill>
        <p:spPr>
          <a:xfrm>
            <a:off x="-40" y="-22252"/>
            <a:ext cx="785226" cy="785226"/>
          </a:xfrm>
          <a:prstGeom prst="rect">
            <a:avLst/>
          </a:prstGeom>
        </p:spPr>
      </p:pic>
      <p:sp>
        <p:nvSpPr>
          <p:cNvPr id="9" name="Прямоугольник 6">
            <a:extLst>
              <a:ext uri="{FF2B5EF4-FFF2-40B4-BE49-F238E27FC236}">
                <a16:creationId xmlns:a16="http://schemas.microsoft.com/office/drawing/2014/main" id="{357CB4F2-A842-421D-90C2-FE8BD5E96720}"/>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374624406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4434" y="552540"/>
            <a:ext cx="9428753" cy="1354217"/>
          </a:xfrm>
          <a:prstGeom prst="rect">
            <a:avLst/>
          </a:prstGeom>
        </p:spPr>
        <p:txBody>
          <a:bodyPr wrap="square">
            <a:spAutoFit/>
          </a:bodyPr>
          <a:lstStyle/>
          <a:p>
            <a:pPr lvl="0" algn="ctr">
              <a:spcAft>
                <a:spcPts val="0"/>
              </a:spcAft>
              <a:defRPr/>
            </a:pPr>
            <a:r>
              <a:rPr lang="ru-RU" sz="2800" b="1" dirty="0">
                <a:solidFill>
                  <a:srgbClr val="1F497D"/>
                </a:solidFill>
                <a:latin typeface="Calibri"/>
                <a:ea typeface="+mj-ea"/>
                <a:cs typeface="Arial" charset="0"/>
              </a:rPr>
              <a:t>СПІВВІДНОШЕННЯ</a:t>
            </a:r>
            <a:br>
              <a:rPr lang="ru-RU" b="1" dirty="0">
                <a:solidFill>
                  <a:srgbClr val="0070C0">
                    <a:lumMod val="75000"/>
                  </a:srgbClr>
                </a:solidFill>
                <a:cs typeface="Times New Roman" panose="02020603050405020304" pitchFamily="18" charset="0"/>
              </a:rPr>
            </a:br>
            <a:r>
              <a:rPr lang="ru-RU" b="1" dirty="0">
                <a:solidFill>
                  <a:srgbClr val="0070C0">
                    <a:lumMod val="75000"/>
                  </a:srgbClr>
                </a:solidFill>
                <a:cs typeface="Times New Roman" panose="02020603050405020304" pitchFamily="18" charset="0"/>
              </a:rPr>
              <a:t> </a:t>
            </a:r>
            <a:r>
              <a:rPr lang="ru-RU" b="1" dirty="0" err="1">
                <a:solidFill>
                  <a:srgbClr val="0070C0">
                    <a:lumMod val="75000"/>
                  </a:srgbClr>
                </a:solidFill>
                <a:cs typeface="Times New Roman" panose="02020603050405020304" pitchFamily="18" charset="0"/>
              </a:rPr>
              <a:t>послуг</a:t>
            </a:r>
            <a:r>
              <a:rPr lang="ru-RU" b="1" dirty="0">
                <a:solidFill>
                  <a:srgbClr val="0070C0">
                    <a:lumMod val="75000"/>
                  </a:srgbClr>
                </a:solidFill>
                <a:cs typeface="Times New Roman" panose="02020603050405020304" pitchFamily="18" charset="0"/>
              </a:rPr>
              <a:t> </a:t>
            </a:r>
            <a:r>
              <a:rPr lang="ru-RU" b="1" dirty="0" err="1">
                <a:solidFill>
                  <a:srgbClr val="0070C0">
                    <a:lumMod val="75000"/>
                  </a:srgbClr>
                </a:solidFill>
                <a:cs typeface="Times New Roman" panose="02020603050405020304" pitchFamily="18" charset="0"/>
              </a:rPr>
              <a:t>Інженера</a:t>
            </a:r>
            <a:r>
              <a:rPr lang="ru-RU" b="1" dirty="0">
                <a:solidFill>
                  <a:srgbClr val="0070C0">
                    <a:lumMod val="75000"/>
                  </a:srgbClr>
                </a:solidFill>
                <a:cs typeface="Times New Roman" panose="02020603050405020304" pitchFamily="18" charset="0"/>
              </a:rPr>
              <a:t>-консультанта за договором про </a:t>
            </a:r>
            <a:r>
              <a:rPr lang="ru-RU" b="1" dirty="0" err="1">
                <a:solidFill>
                  <a:srgbClr val="0070C0">
                    <a:lumMod val="75000"/>
                  </a:srgbClr>
                </a:solidFill>
                <a:cs typeface="Times New Roman" panose="02020603050405020304" pitchFamily="18" charset="0"/>
              </a:rPr>
              <a:t>надання</a:t>
            </a:r>
            <a:r>
              <a:rPr lang="ru-RU" b="1" dirty="0">
                <a:solidFill>
                  <a:srgbClr val="0070C0">
                    <a:lumMod val="75000"/>
                  </a:srgbClr>
                </a:solidFill>
                <a:cs typeface="Times New Roman" panose="02020603050405020304" pitchFamily="18" charset="0"/>
              </a:rPr>
              <a:t> </a:t>
            </a:r>
            <a:r>
              <a:rPr lang="ru-RU" b="1" dirty="0" err="1">
                <a:solidFill>
                  <a:srgbClr val="0070C0">
                    <a:lumMod val="75000"/>
                  </a:srgbClr>
                </a:solidFill>
                <a:cs typeface="Times New Roman" panose="02020603050405020304" pitchFamily="18" charset="0"/>
              </a:rPr>
              <a:t>інженерно-консультаційних</a:t>
            </a:r>
            <a:r>
              <a:rPr lang="ru-RU" b="1" dirty="0">
                <a:solidFill>
                  <a:srgbClr val="0070C0">
                    <a:lumMod val="75000"/>
                  </a:srgbClr>
                </a:solidFill>
                <a:cs typeface="Times New Roman" panose="02020603050405020304" pitchFamily="18" charset="0"/>
              </a:rPr>
              <a:t> </a:t>
            </a:r>
            <a:r>
              <a:rPr lang="ru-RU" b="1" dirty="0" err="1">
                <a:solidFill>
                  <a:srgbClr val="0070C0">
                    <a:lumMod val="75000"/>
                  </a:srgbClr>
                </a:solidFill>
                <a:cs typeface="Times New Roman" panose="02020603050405020304" pitchFamily="18" charset="0"/>
              </a:rPr>
              <a:t>послуг</a:t>
            </a:r>
            <a:r>
              <a:rPr lang="ru-RU" b="1" dirty="0">
                <a:solidFill>
                  <a:srgbClr val="0070C0">
                    <a:lumMod val="75000"/>
                  </a:srgbClr>
                </a:solidFill>
                <a:cs typeface="Times New Roman" panose="02020603050405020304" pitchFamily="18" charset="0"/>
              </a:rPr>
              <a:t> у </a:t>
            </a:r>
            <a:r>
              <a:rPr lang="ru-RU" b="1" dirty="0" err="1">
                <a:solidFill>
                  <a:srgbClr val="0070C0">
                    <a:lumMod val="75000"/>
                  </a:srgbClr>
                </a:solidFill>
                <a:cs typeface="Times New Roman" panose="02020603050405020304" pitchFamily="18" charset="0"/>
              </a:rPr>
              <a:t>будівництві</a:t>
            </a:r>
            <a:r>
              <a:rPr lang="ru-RU" b="1" dirty="0">
                <a:solidFill>
                  <a:srgbClr val="0070C0">
                    <a:lumMod val="75000"/>
                  </a:srgbClr>
                </a:solidFill>
                <a:cs typeface="Times New Roman" panose="02020603050405020304" pitchFamily="18" charset="0"/>
              </a:rPr>
              <a:t> та </a:t>
            </a:r>
            <a:r>
              <a:rPr lang="ru-RU" b="1" dirty="0" err="1">
                <a:solidFill>
                  <a:srgbClr val="0070C0">
                    <a:lumMod val="75000"/>
                  </a:srgbClr>
                </a:solidFill>
                <a:cs typeface="Times New Roman" panose="02020603050405020304" pitchFamily="18" charset="0"/>
              </a:rPr>
              <a:t>трудових</a:t>
            </a:r>
            <a:r>
              <a:rPr lang="ru-RU" b="1" dirty="0">
                <a:solidFill>
                  <a:srgbClr val="0070C0">
                    <a:lumMod val="75000"/>
                  </a:srgbClr>
                </a:solidFill>
                <a:cs typeface="Times New Roman" panose="02020603050405020304" pitchFamily="18" charset="0"/>
              </a:rPr>
              <a:t> </a:t>
            </a:r>
            <a:r>
              <a:rPr lang="ru-RU" b="1" dirty="0" err="1">
                <a:solidFill>
                  <a:srgbClr val="0070C0">
                    <a:lumMod val="75000"/>
                  </a:srgbClr>
                </a:solidFill>
                <a:cs typeface="Times New Roman" panose="02020603050405020304" pitchFamily="18" charset="0"/>
              </a:rPr>
              <a:t>функцій</a:t>
            </a:r>
            <a:r>
              <a:rPr lang="ru-RU" b="1" dirty="0">
                <a:solidFill>
                  <a:srgbClr val="0070C0">
                    <a:lumMod val="75000"/>
                  </a:srgbClr>
                </a:solidFill>
                <a:cs typeface="Times New Roman" panose="02020603050405020304" pitchFamily="18" charset="0"/>
              </a:rPr>
              <a:t> (компетентностей) </a:t>
            </a:r>
            <a:r>
              <a:rPr lang="ru-RU" b="1" dirty="0" err="1">
                <a:solidFill>
                  <a:srgbClr val="0070C0">
                    <a:lumMod val="75000"/>
                  </a:srgbClr>
                </a:solidFill>
                <a:cs typeface="Times New Roman" panose="02020603050405020304" pitchFamily="18" charset="0"/>
              </a:rPr>
              <a:t>працівників</a:t>
            </a:r>
            <a:r>
              <a:rPr lang="ru-RU" b="1" dirty="0">
                <a:solidFill>
                  <a:srgbClr val="0070C0">
                    <a:lumMod val="75000"/>
                  </a:srgbClr>
                </a:solidFill>
                <a:cs typeface="Times New Roman" panose="02020603050405020304" pitchFamily="18" charset="0"/>
              </a:rPr>
              <a:t> за </a:t>
            </a:r>
            <a:r>
              <a:rPr lang="ru-RU" b="1" dirty="0" err="1">
                <a:solidFill>
                  <a:srgbClr val="0070C0">
                    <a:lumMod val="75000"/>
                  </a:srgbClr>
                </a:solidFill>
                <a:cs typeface="Times New Roman" panose="02020603050405020304" pitchFamily="18" charset="0"/>
              </a:rPr>
              <a:t>професією</a:t>
            </a:r>
            <a:r>
              <a:rPr lang="ru-RU" b="1" dirty="0">
                <a:solidFill>
                  <a:srgbClr val="0070C0">
                    <a:lumMod val="75000"/>
                  </a:srgbClr>
                </a:solidFill>
                <a:cs typeface="Times New Roman" panose="02020603050405020304" pitchFamily="18" charset="0"/>
              </a:rPr>
              <a:t> «</a:t>
            </a:r>
            <a:r>
              <a:rPr lang="ru-RU" b="1" dirty="0" err="1">
                <a:solidFill>
                  <a:srgbClr val="0070C0">
                    <a:lumMod val="75000"/>
                  </a:srgbClr>
                </a:solidFill>
                <a:cs typeface="Times New Roman" panose="02020603050405020304" pitchFamily="18" charset="0"/>
              </a:rPr>
              <a:t>Інженер</a:t>
            </a:r>
            <a:r>
              <a:rPr lang="ru-RU" b="1" dirty="0">
                <a:solidFill>
                  <a:srgbClr val="0070C0">
                    <a:lumMod val="75000"/>
                  </a:srgbClr>
                </a:solidFill>
                <a:cs typeface="Times New Roman" panose="02020603050405020304" pitchFamily="18" charset="0"/>
              </a:rPr>
              <a:t>-консультант (</a:t>
            </a:r>
            <a:r>
              <a:rPr lang="ru-RU" b="1" dirty="0" err="1">
                <a:solidFill>
                  <a:srgbClr val="0070C0">
                    <a:lumMod val="75000"/>
                  </a:srgbClr>
                </a:solidFill>
                <a:cs typeface="Times New Roman" panose="02020603050405020304" pitchFamily="18" charset="0"/>
              </a:rPr>
              <a:t>будівництво</a:t>
            </a:r>
            <a:r>
              <a:rPr lang="ru-RU" b="1" dirty="0">
                <a:solidFill>
                  <a:srgbClr val="0070C0">
                    <a:lumMod val="75000"/>
                  </a:srgbClr>
                </a:solidFill>
                <a:cs typeface="Times New Roman" panose="02020603050405020304" pitchFamily="18" charset="0"/>
              </a:rPr>
              <a:t>)»</a:t>
            </a:r>
          </a:p>
        </p:txBody>
      </p:sp>
      <p:pic>
        <p:nvPicPr>
          <p:cNvPr id="5" name="Рисунок 4"/>
          <p:cNvPicPr>
            <a:picLocks noChangeAspect="1"/>
          </p:cNvPicPr>
          <p:nvPr/>
        </p:nvPicPr>
        <p:blipFill>
          <a:blip r:embed="rId3"/>
          <a:stretch>
            <a:fillRect/>
          </a:stretch>
        </p:blipFill>
        <p:spPr>
          <a:xfrm>
            <a:off x="-40" y="-22252"/>
            <a:ext cx="785226" cy="785226"/>
          </a:xfrm>
          <a:prstGeom prst="rect">
            <a:avLst/>
          </a:prstGeom>
        </p:spPr>
      </p:pic>
      <p:sp>
        <p:nvSpPr>
          <p:cNvPr id="8" name="Прямоугольник 6">
            <a:extLst>
              <a:ext uri="{FF2B5EF4-FFF2-40B4-BE49-F238E27FC236}">
                <a16:creationId xmlns:a16="http://schemas.microsoft.com/office/drawing/2014/main" id="{CB4EC4F5-1C4F-4038-98A8-8DE273276531}"/>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graphicFrame>
        <p:nvGraphicFramePr>
          <p:cNvPr id="2" name="Таблиця 1">
            <a:extLst>
              <a:ext uri="{FF2B5EF4-FFF2-40B4-BE49-F238E27FC236}">
                <a16:creationId xmlns:a16="http://schemas.microsoft.com/office/drawing/2014/main" id="{C39F0229-4868-4725-A17E-2031605B38C1}"/>
              </a:ext>
            </a:extLst>
          </p:cNvPr>
          <p:cNvGraphicFramePr>
            <a:graphicFrameLocks noGrp="1"/>
          </p:cNvGraphicFramePr>
          <p:nvPr>
            <p:extLst>
              <p:ext uri="{D42A27DB-BD31-4B8C-83A1-F6EECF244321}">
                <p14:modId xmlns:p14="http://schemas.microsoft.com/office/powerpoint/2010/main" val="1790831295"/>
              </p:ext>
            </p:extLst>
          </p:nvPr>
        </p:nvGraphicFramePr>
        <p:xfrm>
          <a:off x="513806" y="2147076"/>
          <a:ext cx="8896893" cy="3999652"/>
        </p:xfrm>
        <a:graphic>
          <a:graphicData uri="http://schemas.openxmlformats.org/drawingml/2006/table">
            <a:tbl>
              <a:tblPr firstRow="1" firstCol="1" bandRow="1" bandCol="1"/>
              <a:tblGrid>
                <a:gridCol w="2573172">
                  <a:extLst>
                    <a:ext uri="{9D8B030D-6E8A-4147-A177-3AD203B41FA5}">
                      <a16:colId xmlns:a16="http://schemas.microsoft.com/office/drawing/2014/main" val="3515507890"/>
                    </a:ext>
                  </a:extLst>
                </a:gridCol>
                <a:gridCol w="6323721">
                  <a:extLst>
                    <a:ext uri="{9D8B030D-6E8A-4147-A177-3AD203B41FA5}">
                      <a16:colId xmlns:a16="http://schemas.microsoft.com/office/drawing/2014/main" val="2796977995"/>
                    </a:ext>
                  </a:extLst>
                </a:gridCol>
              </a:tblGrid>
              <a:tr h="290780">
                <a:tc>
                  <a:txBody>
                    <a:bodyPr/>
                    <a:lstStyle/>
                    <a:p>
                      <a:pPr algn="ctr">
                        <a:lnSpc>
                          <a:spcPct val="107000"/>
                        </a:lnSpc>
                        <a:spcAft>
                          <a:spcPts val="0"/>
                        </a:spcAft>
                      </a:pPr>
                      <a:r>
                        <a:rPr lang="uk-UA" sz="1400" b="1" dirty="0">
                          <a:effectLst>
                            <a:outerShdw blurRad="50800" dist="38100" dir="2700000" algn="tl">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Назва послуг</a:t>
                      </a:r>
                      <a:r>
                        <a:rPr lang="uk-UA" sz="1400" b="1" dirty="0">
                          <a:solidFill>
                            <a:srgbClr val="000000"/>
                          </a:solidFill>
                          <a:effectLst>
                            <a:outerShdw blurRad="50800" dist="38100" dir="2700000" algn="tl">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(функцій) </a:t>
                      </a:r>
                      <a:endParaRPr lang="uk-UA" sz="1400" dirty="0">
                        <a:effectLst/>
                        <a:latin typeface="Arial" panose="020B0604020202020204" pitchFamily="34" charset="0"/>
                        <a:ea typeface="Calibri" panose="020F0502020204030204" pitchFamily="34" charset="0"/>
                        <a:cs typeface="Arial" panose="020B0604020202020204" pitchFamily="34" charset="0"/>
                      </a:endParaRPr>
                    </a:p>
                  </a:txBody>
                  <a:tcPr marL="65959" marR="65959" marT="0" marB="0" anchor="ctr">
                    <a:lnL>
                      <a:noFill/>
                    </a:lnL>
                    <a:lnR>
                      <a:noFill/>
                    </a:lnR>
                    <a:lnT>
                      <a:noFill/>
                    </a:lnT>
                    <a:lnB>
                      <a:noFill/>
                    </a:lnB>
                    <a:solidFill>
                      <a:srgbClr val="BFBFBF"/>
                    </a:solidFill>
                  </a:tcPr>
                </a:tc>
                <a:tc>
                  <a:txBody>
                    <a:bodyPr/>
                    <a:lstStyle/>
                    <a:p>
                      <a:pPr algn="ctr">
                        <a:lnSpc>
                          <a:spcPct val="107000"/>
                        </a:lnSpc>
                        <a:spcAft>
                          <a:spcPts val="0"/>
                        </a:spcAft>
                      </a:pPr>
                      <a:r>
                        <a:rPr lang="uk-UA" sz="1400" b="1" kern="1200" dirty="0">
                          <a:solidFill>
                            <a:srgbClr val="000000"/>
                          </a:solidFill>
                          <a:effectLst>
                            <a:outerShdw blurRad="50800" dist="38100" dir="2700000" algn="tl">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Трудові функції та компетентності</a:t>
                      </a:r>
                    </a:p>
                  </a:txBody>
                  <a:tcPr marL="65959" marR="65959" marT="0" marB="0" anchor="ctr">
                    <a:lnL>
                      <a:noFill/>
                    </a:lnL>
                    <a:lnR>
                      <a:noFill/>
                    </a:lnR>
                    <a:lnT>
                      <a:noFill/>
                    </a:lnT>
                    <a:lnB>
                      <a:noFill/>
                    </a:lnB>
                    <a:solidFill>
                      <a:srgbClr val="BFBFBF"/>
                    </a:solidFill>
                  </a:tcPr>
                </a:tc>
                <a:extLst>
                  <a:ext uri="{0D108BD9-81ED-4DB2-BD59-A6C34878D82A}">
                    <a16:rowId xmlns:a16="http://schemas.microsoft.com/office/drawing/2014/main" val="1800885367"/>
                  </a:ext>
                </a:extLst>
              </a:tr>
              <a:tr h="301208">
                <a:tc gridSpan="2">
                  <a:txBody>
                    <a:bodyPr/>
                    <a:lstStyle/>
                    <a:p>
                      <a:pPr algn="ctr">
                        <a:lnSpc>
                          <a:spcPct val="107000"/>
                        </a:lnSpc>
                        <a:spcAft>
                          <a:spcPts val="0"/>
                        </a:spcAft>
                      </a:pPr>
                      <a:r>
                        <a:rPr lang="uk-UA"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Етап передпроектних робіт</a:t>
                      </a:r>
                      <a:endParaRPr lang="uk-UA" sz="1600" dirty="0">
                        <a:effectLst/>
                        <a:latin typeface="Arial" panose="020B0604020202020204" pitchFamily="34" charset="0"/>
                        <a:ea typeface="Calibri" panose="020F0502020204030204" pitchFamily="34" charset="0"/>
                        <a:cs typeface="Arial" panose="020B0604020202020204" pitchFamily="34" charset="0"/>
                      </a:endParaRPr>
                    </a:p>
                  </a:txBody>
                  <a:tcPr marL="65959" marR="65959" marT="0" marB="0" anchor="ctr">
                    <a:lnL>
                      <a:noFill/>
                    </a:lnL>
                    <a:lnR>
                      <a:noFill/>
                    </a:lnR>
                    <a:lnT>
                      <a:noFill/>
                    </a:lnT>
                    <a:lnB>
                      <a:noFill/>
                    </a:lnB>
                    <a:solidFill>
                      <a:srgbClr val="F2F2F2"/>
                    </a:solidFill>
                  </a:tcPr>
                </a:tc>
                <a:tc hMerge="1">
                  <a:txBody>
                    <a:bodyPr/>
                    <a:lstStyle/>
                    <a:p>
                      <a:endParaRPr lang="uk-UA"/>
                    </a:p>
                  </a:txBody>
                  <a:tcPr/>
                </a:tc>
                <a:extLst>
                  <a:ext uri="{0D108BD9-81ED-4DB2-BD59-A6C34878D82A}">
                    <a16:rowId xmlns:a16="http://schemas.microsoft.com/office/drawing/2014/main" val="3849707586"/>
                  </a:ext>
                </a:extLst>
              </a:tr>
              <a:tr h="3337977">
                <a:tc>
                  <a:txBody>
                    <a:bodyPr/>
                    <a:lstStyle/>
                    <a:p>
                      <a:pPr algn="just">
                        <a:lnSpc>
                          <a:spcPct val="107000"/>
                        </a:lnSpc>
                        <a:spcAft>
                          <a:spcPts val="0"/>
                        </a:spcAft>
                      </a:pPr>
                      <a:r>
                        <a:rPr kumimoji="0" lang="uk-UA" sz="1400" b="1" i="0" u="none" strike="noStrike" kern="1200" cap="none" spc="0" normalizeH="0" baseline="0" dirty="0">
                          <a:ln>
                            <a:noFill/>
                          </a:ln>
                          <a:solidFill>
                            <a:prstClr val="black"/>
                          </a:solidFill>
                          <a:effectLst/>
                          <a:uLnTx/>
                          <a:uFillTx/>
                          <a:latin typeface="Arial"/>
                          <a:ea typeface="+mn-ea"/>
                          <a:cs typeface="+mn-cs"/>
                        </a:rPr>
                        <a:t>Надання замовнику консультацій з питань формування інвестиційних намірів, розроблення організаційно-фінансових механізмів реалізації проекту</a:t>
                      </a:r>
                    </a:p>
                  </a:txBody>
                  <a:tcPr marL="65959" marR="65959" marT="0" marB="0">
                    <a:lnL>
                      <a:noFill/>
                    </a:lnL>
                    <a:lnR>
                      <a:noFill/>
                    </a:lnR>
                    <a:lnT>
                      <a:noFill/>
                    </a:lnT>
                    <a:lnB>
                      <a:noFill/>
                    </a:lnB>
                  </a:tcPr>
                </a:tc>
                <a:tc>
                  <a:txBody>
                    <a:bodyPr/>
                    <a:lstStyle/>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Розробка (участь у розробці) та обґрунтування концепції інвестиційного проекту або проекту будівництва.</a:t>
                      </a: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Оцінка вибору та інвестиційної привабливості земельної ділянки.</a:t>
                      </a: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Розробка (участь у розробці) інвестиційного кошторису та здійснення попереднього розрахунку  бюджету проекту.</a:t>
                      </a: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Визначення технічної можливості та економічної доцільності будівництва об’єкта в цілому, за чергами будівництва та пусковими комплексами.</a:t>
                      </a: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Обґрунтування  проектної потужності об’єкта будівництва.</a:t>
                      </a: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Надання замовнику пропозицій щодо стадійності проектування, черг будівництва, пускових  комплексів</a:t>
                      </a:r>
                      <a:r>
                        <a:rPr lang="ru-RU"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Розроблення (участь у розробленні) організаційно-фінансових схем реалізації </a:t>
                      </a:r>
                      <a:r>
                        <a:rPr lang="uk-UA"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проєкту</a:t>
                      </a: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0"/>
                        </a:spcAft>
                        <a:buFont typeface="Wingdings" panose="05000000000000000000" pitchFamily="2" charset="2"/>
                        <a:buChar char=""/>
                      </a:pPr>
                      <a:r>
                        <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Надання пропозицій щодо оптимальної для замовника форми інвестування відповідно до вимог, встановлених законодавством.</a:t>
                      </a:r>
                    </a:p>
                  </a:txBody>
                  <a:tcPr marL="65959" marR="65959" marT="0" marB="0">
                    <a:lnL>
                      <a:noFill/>
                    </a:lnL>
                    <a:lnR>
                      <a:noFill/>
                    </a:lnR>
                    <a:lnT>
                      <a:noFill/>
                    </a:lnT>
                    <a:lnB>
                      <a:noFill/>
                    </a:lnB>
                  </a:tcPr>
                </a:tc>
                <a:extLst>
                  <a:ext uri="{0D108BD9-81ED-4DB2-BD59-A6C34878D82A}">
                    <a16:rowId xmlns:a16="http://schemas.microsoft.com/office/drawing/2014/main" val="2195638863"/>
                  </a:ext>
                </a:extLst>
              </a:tr>
            </a:tbl>
          </a:graphicData>
        </a:graphic>
      </p:graphicFrame>
      <p:sp>
        <p:nvSpPr>
          <p:cNvPr id="3" name="Rectangle 1">
            <a:extLst>
              <a:ext uri="{FF2B5EF4-FFF2-40B4-BE49-F238E27FC236}">
                <a16:creationId xmlns:a16="http://schemas.microsoft.com/office/drawing/2014/main" id="{658AF48A-2AB5-4E33-8B84-6B8D227E7193}"/>
              </a:ext>
            </a:extLst>
          </p:cNvPr>
          <p:cNvSpPr>
            <a:spLocks noChangeArrowheads="1"/>
          </p:cNvSpPr>
          <p:nvPr/>
        </p:nvSpPr>
        <p:spPr bwMode="auto">
          <a:xfrm>
            <a:off x="495300" y="24082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1800" b="0" i="0" u="none" strike="noStrike" cap="none" normalizeH="0" baseline="0">
                <a:ln>
                  <a:noFill/>
                </a:ln>
                <a:solidFill>
                  <a:schemeClr val="tx1"/>
                </a:solidFill>
                <a:effectLst/>
                <a:latin typeface="Arial" panose="020B0604020202020204" pitchFamily="34" charset="0"/>
              </a:rPr>
            </a:br>
            <a:endParaRPr kumimoji="0" lang="uk-UA" altLang="uk-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830224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gs>
            <a:gs pos="35955">
              <a:schemeClr val="bg1"/>
            </a:gs>
            <a:gs pos="68000">
              <a:schemeClr val="bg1"/>
            </a:gs>
            <a:gs pos="100000">
              <a:schemeClr val="accent3">
                <a:lumMod val="45000"/>
                <a:lumOff val="55000"/>
              </a:schemeClr>
            </a:gs>
            <a:gs pos="85000">
              <a:schemeClr val="bg1"/>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 y="-22252"/>
            <a:ext cx="785226" cy="785226"/>
          </a:xfrm>
          <a:prstGeom prst="rect">
            <a:avLst/>
          </a:prstGeom>
        </p:spPr>
      </p:pic>
      <p:sp>
        <p:nvSpPr>
          <p:cNvPr id="2" name="Прямокутник 1">
            <a:extLst>
              <a:ext uri="{FF2B5EF4-FFF2-40B4-BE49-F238E27FC236}">
                <a16:creationId xmlns:a16="http://schemas.microsoft.com/office/drawing/2014/main" id="{ABF5050F-36E5-4148-B340-2D3ADD79BBE6}"/>
              </a:ext>
            </a:extLst>
          </p:cNvPr>
          <p:cNvSpPr/>
          <p:nvPr/>
        </p:nvSpPr>
        <p:spPr>
          <a:xfrm>
            <a:off x="2746466" y="3105835"/>
            <a:ext cx="4413067" cy="646331"/>
          </a:xfrm>
          <a:prstGeom prst="rect">
            <a:avLst/>
          </a:prstGeom>
        </p:spPr>
        <p:txBody>
          <a:bodyPr wrap="none">
            <a:spAutoFit/>
          </a:bodyPr>
          <a:lstStyle/>
          <a:p>
            <a:pPr lvl="0" algn="ctr"/>
            <a:r>
              <a:rPr lang="uk-UA" sz="3600" b="1" dirty="0">
                <a:solidFill>
                  <a:srgbClr val="1F497D"/>
                </a:solidFill>
                <a:effectLst>
                  <a:outerShdw blurRad="38100" dist="38100" dir="2700000" algn="tl">
                    <a:srgbClr val="000000">
                      <a:alpha val="43137"/>
                    </a:srgbClr>
                  </a:outerShdw>
                </a:effectLst>
                <a:latin typeface="Arial"/>
              </a:rPr>
              <a:t>ДЯКУЮ ЗА УВАГУ!</a:t>
            </a:r>
            <a:endParaRPr lang="uk-UA" dirty="0">
              <a:solidFill>
                <a:srgbClr val="262626"/>
              </a:solidFill>
            </a:endParaRPr>
          </a:p>
        </p:txBody>
      </p:sp>
      <p:sp>
        <p:nvSpPr>
          <p:cNvPr id="11" name="Прямоугольник 6">
            <a:extLst>
              <a:ext uri="{FF2B5EF4-FFF2-40B4-BE49-F238E27FC236}">
                <a16:creationId xmlns:a16="http://schemas.microsoft.com/office/drawing/2014/main" id="{B600EF60-288E-40AC-BE6F-5E3752D8FCFB}"/>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319467975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5678" y="1343108"/>
            <a:ext cx="8879579" cy="4670509"/>
          </a:xfrm>
          <a:prstGeom prst="rect">
            <a:avLst/>
          </a:prstGeom>
        </p:spPr>
        <p:txBody>
          <a:bodyPr wrap="square">
            <a:spAutoFit/>
          </a:bodyPr>
          <a:lstStyle/>
          <a:p>
            <a:pPr marL="342900" indent="-342900" algn="just">
              <a:spcAft>
                <a:spcPts val="500"/>
              </a:spcAft>
              <a:buFont typeface="Wingdings" panose="05000000000000000000" pitchFamily="2" charset="2"/>
              <a:buChar char="q"/>
            </a:pPr>
            <a:r>
              <a:rPr lang="uk-UA" sz="2000" b="1" dirty="0">
                <a:solidFill>
                  <a:prstClr val="black"/>
                </a:solidFill>
                <a:latin typeface="Arial"/>
                <a:cs typeface="Arial" pitchFamily="34" charset="0"/>
              </a:rPr>
              <a:t>Якщо ми почнемо зі слів, то закінчимо помилкою. Якщо ми почнемо з понять, то закінчимо істиною </a:t>
            </a:r>
          </a:p>
          <a:p>
            <a:pPr algn="just">
              <a:spcAft>
                <a:spcPts val="500"/>
              </a:spcAft>
            </a:pPr>
            <a:r>
              <a:rPr lang="uk-UA" sz="2000" b="1" dirty="0">
                <a:solidFill>
                  <a:prstClr val="black"/>
                </a:solidFill>
                <a:latin typeface="Arial"/>
                <a:cs typeface="Arial" pitchFamily="34" charset="0"/>
              </a:rPr>
              <a:t>                                                                     </a:t>
            </a:r>
            <a:r>
              <a:rPr lang="uk-UA" sz="2000" b="1" i="1" dirty="0">
                <a:solidFill>
                  <a:schemeClr val="accent5"/>
                </a:solidFill>
                <a:latin typeface="Arial"/>
                <a:cs typeface="Arial" pitchFamily="34" charset="0"/>
              </a:rPr>
              <a:t>Конфуцій </a:t>
            </a:r>
            <a:endParaRPr lang="uk-UA" sz="2000" b="1" dirty="0">
              <a:solidFill>
                <a:prstClr val="black"/>
              </a:solidFill>
              <a:latin typeface="Arial"/>
              <a:cs typeface="Arial" pitchFamily="34" charset="0"/>
            </a:endParaRPr>
          </a:p>
          <a:p>
            <a:pPr marL="342900" indent="-342900" algn="just">
              <a:spcAft>
                <a:spcPts val="500"/>
              </a:spcAft>
              <a:buFont typeface="Wingdings" panose="05000000000000000000" pitchFamily="2" charset="2"/>
              <a:buChar char="q"/>
            </a:pPr>
            <a:r>
              <a:rPr lang="uk-UA" sz="2000" b="1" dirty="0">
                <a:solidFill>
                  <a:prstClr val="black"/>
                </a:solidFill>
                <a:latin typeface="Arial"/>
                <a:cs typeface="Arial" pitchFamily="34" charset="0"/>
              </a:rPr>
              <a:t>Ясне мислення вимагає ясної мови </a:t>
            </a:r>
          </a:p>
          <a:p>
            <a:pPr algn="just">
              <a:spcAft>
                <a:spcPts val="500"/>
              </a:spcAft>
            </a:pPr>
            <a:r>
              <a:rPr lang="uk-UA" sz="2000" b="1" dirty="0">
                <a:solidFill>
                  <a:prstClr val="black"/>
                </a:solidFill>
                <a:latin typeface="Arial"/>
                <a:cs typeface="Arial" pitchFamily="34" charset="0"/>
              </a:rPr>
              <a:t>                                                                     </a:t>
            </a:r>
            <a:r>
              <a:rPr lang="uk-UA" sz="2000" b="1" i="1" dirty="0">
                <a:solidFill>
                  <a:schemeClr val="accent5"/>
                </a:solidFill>
                <a:latin typeface="Arial"/>
                <a:cs typeface="Arial" pitchFamily="34" charset="0"/>
              </a:rPr>
              <a:t>Латинське прислів’я</a:t>
            </a:r>
          </a:p>
          <a:p>
            <a:pPr marL="342900" indent="-342900" algn="just">
              <a:spcAft>
                <a:spcPts val="500"/>
              </a:spcAft>
              <a:buFont typeface="Wingdings" panose="05000000000000000000" pitchFamily="2" charset="2"/>
              <a:buChar char="q"/>
            </a:pPr>
            <a:r>
              <a:rPr lang="uk-UA" sz="2000" b="1" dirty="0">
                <a:solidFill>
                  <a:prstClr val="black"/>
                </a:solidFill>
                <a:latin typeface="Arial"/>
                <a:cs typeface="Arial" pitchFamily="34" charset="0"/>
              </a:rPr>
              <a:t>На початку визначте значення слів, і ви врятуєте світ від половини помилок  </a:t>
            </a:r>
          </a:p>
          <a:p>
            <a:pPr algn="just">
              <a:spcAft>
                <a:spcPts val="500"/>
              </a:spcAft>
            </a:pPr>
            <a:r>
              <a:rPr lang="uk-UA" sz="2000" b="1" i="1" dirty="0">
                <a:solidFill>
                  <a:schemeClr val="accent5"/>
                </a:solidFill>
                <a:latin typeface="Arial"/>
                <a:cs typeface="Arial" pitchFamily="34" charset="0"/>
              </a:rPr>
              <a:t>                                                                     </a:t>
            </a:r>
            <a:r>
              <a:rPr lang="uk-UA" sz="2000" b="1" i="1" dirty="0" err="1">
                <a:solidFill>
                  <a:schemeClr val="accent5"/>
                </a:solidFill>
                <a:latin typeface="Arial"/>
                <a:cs typeface="Arial" pitchFamily="34" charset="0"/>
              </a:rPr>
              <a:t>Рене</a:t>
            </a:r>
            <a:r>
              <a:rPr lang="uk-UA" sz="2000" b="1" i="1" dirty="0">
                <a:solidFill>
                  <a:schemeClr val="accent5"/>
                </a:solidFill>
                <a:latin typeface="Arial"/>
                <a:cs typeface="Arial" pitchFamily="34" charset="0"/>
              </a:rPr>
              <a:t> Декарт</a:t>
            </a:r>
          </a:p>
          <a:p>
            <a:pPr marL="342900" indent="-342900" algn="just">
              <a:spcAft>
                <a:spcPts val="500"/>
              </a:spcAft>
              <a:buFont typeface="Wingdings" panose="05000000000000000000" pitchFamily="2" charset="2"/>
              <a:buChar char="q"/>
            </a:pPr>
            <a:r>
              <a:rPr lang="uk-UA" sz="2000" b="1" dirty="0">
                <a:solidFill>
                  <a:prstClr val="black"/>
                </a:solidFill>
                <a:latin typeface="Arial"/>
                <a:cs typeface="Arial" pitchFamily="34" charset="0"/>
              </a:rPr>
              <a:t>Слово, що не підкріплене поняттям, є порожній звук</a:t>
            </a:r>
          </a:p>
          <a:p>
            <a:pPr algn="just">
              <a:spcAft>
                <a:spcPts val="500"/>
              </a:spcAft>
            </a:pPr>
            <a:r>
              <a:rPr lang="uk-UA" sz="2000" b="1" i="1" dirty="0">
                <a:solidFill>
                  <a:schemeClr val="accent5"/>
                </a:solidFill>
                <a:latin typeface="Arial"/>
                <a:cs typeface="Arial" pitchFamily="34" charset="0"/>
              </a:rPr>
              <a:t>                                                                     Іван Франко </a:t>
            </a:r>
            <a:endParaRPr lang="uk-UA" sz="2000" b="1" dirty="0">
              <a:solidFill>
                <a:prstClr val="black"/>
              </a:solidFill>
              <a:latin typeface="Arial"/>
              <a:cs typeface="Arial" pitchFamily="34" charset="0"/>
            </a:endParaRPr>
          </a:p>
          <a:p>
            <a:pPr marL="342900" indent="-342900" algn="just">
              <a:spcAft>
                <a:spcPts val="500"/>
              </a:spcAft>
              <a:buFont typeface="Wingdings" panose="05000000000000000000" pitchFamily="2" charset="2"/>
              <a:buChar char="q"/>
            </a:pPr>
            <a:r>
              <a:rPr lang="uk-UA" sz="2000" b="1" dirty="0">
                <a:solidFill>
                  <a:prstClr val="black"/>
                </a:solidFill>
                <a:latin typeface="Arial"/>
                <a:cs typeface="Arial" pitchFamily="34" charset="0"/>
              </a:rPr>
              <a:t> </a:t>
            </a:r>
            <a:r>
              <a:rPr lang="ru-RU" sz="2000" b="1" dirty="0">
                <a:solidFill>
                  <a:prstClr val="black"/>
                </a:solidFill>
                <a:latin typeface="Arial"/>
                <a:cs typeface="Arial" pitchFamily="34" charset="0"/>
              </a:rPr>
              <a:t>Як </a:t>
            </a:r>
            <a:r>
              <a:rPr lang="ru-RU" sz="2000" b="1" dirty="0" err="1">
                <a:solidFill>
                  <a:prstClr val="black"/>
                </a:solidFill>
                <a:latin typeface="Arial"/>
                <a:cs typeface="Arial" pitchFamily="34" charset="0"/>
              </a:rPr>
              <a:t>корабель</a:t>
            </a:r>
            <a:r>
              <a:rPr lang="ru-RU" sz="2000" b="1" dirty="0">
                <a:solidFill>
                  <a:prstClr val="black"/>
                </a:solidFill>
                <a:latin typeface="Arial"/>
                <a:cs typeface="Arial" pitchFamily="34" charset="0"/>
              </a:rPr>
              <a:t> </a:t>
            </a:r>
            <a:r>
              <a:rPr lang="ru-RU" sz="2000" b="1" dirty="0" err="1">
                <a:solidFill>
                  <a:prstClr val="black"/>
                </a:solidFill>
                <a:latin typeface="Arial"/>
                <a:cs typeface="Arial" pitchFamily="34" charset="0"/>
              </a:rPr>
              <a:t>назовеш</a:t>
            </a:r>
            <a:r>
              <a:rPr lang="ru-RU" sz="2000" b="1" dirty="0">
                <a:solidFill>
                  <a:prstClr val="black"/>
                </a:solidFill>
                <a:latin typeface="Arial"/>
                <a:cs typeface="Arial" pitchFamily="34" charset="0"/>
              </a:rPr>
              <a:t>, так </a:t>
            </a:r>
            <a:r>
              <a:rPr lang="ru-RU" sz="2000" b="1" dirty="0" err="1">
                <a:solidFill>
                  <a:prstClr val="black"/>
                </a:solidFill>
                <a:latin typeface="Arial"/>
                <a:cs typeface="Arial" pitchFamily="34" charset="0"/>
              </a:rPr>
              <a:t>він</a:t>
            </a:r>
            <a:r>
              <a:rPr lang="ru-RU" sz="2000" b="1" dirty="0">
                <a:solidFill>
                  <a:prstClr val="black"/>
                </a:solidFill>
                <a:latin typeface="Arial"/>
                <a:cs typeface="Arial" pitchFamily="34" charset="0"/>
              </a:rPr>
              <a:t> і </a:t>
            </a:r>
            <a:r>
              <a:rPr lang="ru-RU" sz="2000" b="1" dirty="0" err="1">
                <a:solidFill>
                  <a:prstClr val="black"/>
                </a:solidFill>
                <a:latin typeface="Arial"/>
                <a:cs typeface="Arial" pitchFamily="34" charset="0"/>
              </a:rPr>
              <a:t>попливе</a:t>
            </a:r>
            <a:endParaRPr lang="ru-RU" sz="2000" b="1" dirty="0">
              <a:solidFill>
                <a:prstClr val="black"/>
              </a:solidFill>
              <a:latin typeface="Arial"/>
              <a:cs typeface="Arial" pitchFamily="34" charset="0"/>
            </a:endParaRPr>
          </a:p>
          <a:p>
            <a:pPr algn="just">
              <a:spcAft>
                <a:spcPts val="500"/>
              </a:spcAft>
            </a:pPr>
            <a:r>
              <a:rPr lang="ru-RU" sz="2000" b="1" i="1" dirty="0">
                <a:solidFill>
                  <a:schemeClr val="accent5"/>
                </a:solidFill>
                <a:latin typeface="Arial"/>
                <a:cs typeface="Arial" pitchFamily="34" charset="0"/>
              </a:rPr>
              <a:t>                                                                    "</a:t>
            </a:r>
            <a:r>
              <a:rPr lang="ru-RU" sz="2000" b="1" i="1" dirty="0" err="1">
                <a:solidFill>
                  <a:schemeClr val="accent5"/>
                </a:solidFill>
                <a:latin typeface="Arial"/>
                <a:cs typeface="Arial" pitchFamily="34" charset="0"/>
              </a:rPr>
              <a:t>Пригоди</a:t>
            </a:r>
            <a:r>
              <a:rPr lang="ru-RU" sz="2000" b="1" i="1" dirty="0">
                <a:solidFill>
                  <a:schemeClr val="accent5"/>
                </a:solidFill>
                <a:latin typeface="Arial"/>
                <a:cs typeface="Arial" pitchFamily="34" charset="0"/>
              </a:rPr>
              <a:t> </a:t>
            </a:r>
            <a:r>
              <a:rPr lang="ru-RU" sz="2000" b="1" i="1" dirty="0" err="1">
                <a:solidFill>
                  <a:schemeClr val="accent5"/>
                </a:solidFill>
                <a:latin typeface="Arial"/>
                <a:cs typeface="Arial" pitchFamily="34" charset="0"/>
              </a:rPr>
              <a:t>капітана</a:t>
            </a:r>
            <a:r>
              <a:rPr lang="ru-RU" sz="2000" b="1" i="1" dirty="0">
                <a:solidFill>
                  <a:schemeClr val="accent5"/>
                </a:solidFill>
                <a:latin typeface="Arial"/>
                <a:cs typeface="Arial" pitchFamily="34" charset="0"/>
              </a:rPr>
              <a:t> Врунгеля", </a:t>
            </a:r>
            <a:r>
              <a:rPr lang="ru-RU" sz="2000" b="1" i="1" dirty="0" err="1">
                <a:solidFill>
                  <a:schemeClr val="accent5"/>
                </a:solidFill>
                <a:latin typeface="Arial"/>
                <a:cs typeface="Arial" pitchFamily="34" charset="0"/>
              </a:rPr>
              <a:t>Мультфільм</a:t>
            </a:r>
            <a:r>
              <a:rPr lang="ru-RU" sz="2000" b="1" i="1" dirty="0">
                <a:solidFill>
                  <a:schemeClr val="accent5"/>
                </a:solidFill>
                <a:latin typeface="Arial"/>
                <a:cs typeface="Arial" pitchFamily="34" charset="0"/>
              </a:rPr>
              <a:t> </a:t>
            </a:r>
            <a:r>
              <a:rPr lang="ru-RU" sz="2000" b="1" i="1" dirty="0" err="1">
                <a:solidFill>
                  <a:schemeClr val="accent5"/>
                </a:solidFill>
                <a:latin typeface="Arial"/>
                <a:cs typeface="Arial" pitchFamily="34" charset="0"/>
              </a:rPr>
              <a:t>створений</a:t>
            </a:r>
            <a:r>
              <a:rPr lang="ru-RU" sz="2000" b="1" i="1" dirty="0">
                <a:solidFill>
                  <a:schemeClr val="accent5"/>
                </a:solidFill>
                <a:latin typeface="Arial"/>
                <a:cs typeface="Arial" pitchFamily="34" charset="0"/>
              </a:rPr>
              <a:t> на </a:t>
            </a:r>
            <a:r>
              <a:rPr lang="ru-RU" sz="2000" b="1" i="1" dirty="0" err="1">
                <a:solidFill>
                  <a:schemeClr val="accent5"/>
                </a:solidFill>
                <a:latin typeface="Arial"/>
                <a:cs typeface="Arial" pitchFamily="34" charset="0"/>
              </a:rPr>
              <a:t>студії</a:t>
            </a:r>
            <a:r>
              <a:rPr lang="ru-RU" sz="2000" b="1" i="1" dirty="0">
                <a:solidFill>
                  <a:schemeClr val="accent5"/>
                </a:solidFill>
                <a:latin typeface="Arial"/>
                <a:cs typeface="Arial" pitchFamily="34" charset="0"/>
              </a:rPr>
              <a:t> "</a:t>
            </a:r>
            <a:r>
              <a:rPr lang="ru-RU" sz="2000" b="1" i="1" dirty="0" err="1">
                <a:solidFill>
                  <a:schemeClr val="accent5"/>
                </a:solidFill>
                <a:latin typeface="Arial"/>
                <a:cs typeface="Arial" pitchFamily="34" charset="0"/>
              </a:rPr>
              <a:t>Київнаукфільм</a:t>
            </a:r>
            <a:r>
              <a:rPr lang="ru-RU" sz="2000" b="1" i="1" dirty="0">
                <a:solidFill>
                  <a:schemeClr val="accent5"/>
                </a:solidFill>
                <a:latin typeface="Arial"/>
                <a:cs typeface="Arial" pitchFamily="34" charset="0"/>
              </a:rPr>
              <a:t>" </a:t>
            </a:r>
            <a:r>
              <a:rPr lang="uk-UA" sz="2000" b="1" dirty="0">
                <a:solidFill>
                  <a:prstClr val="black"/>
                </a:solidFill>
                <a:latin typeface="Arial"/>
                <a:cs typeface="Arial" pitchFamily="34" charset="0"/>
              </a:rPr>
              <a:t>                </a:t>
            </a:r>
            <a:endParaRPr lang="uk-UA" sz="2000" b="1" i="1" dirty="0">
              <a:solidFill>
                <a:schemeClr val="accent5"/>
              </a:solidFill>
              <a:latin typeface="Arial"/>
              <a:cs typeface="Arial" pitchFamily="34" charset="0"/>
            </a:endParaRPr>
          </a:p>
        </p:txBody>
      </p:sp>
      <p:pic>
        <p:nvPicPr>
          <p:cNvPr id="2" name="Рисунок 1"/>
          <p:cNvPicPr>
            <a:picLocks noChangeAspect="1"/>
          </p:cNvPicPr>
          <p:nvPr/>
        </p:nvPicPr>
        <p:blipFill>
          <a:blip r:embed="rId2"/>
          <a:stretch>
            <a:fillRect/>
          </a:stretch>
        </p:blipFill>
        <p:spPr>
          <a:xfrm>
            <a:off x="-40" y="-22252"/>
            <a:ext cx="785226" cy="785226"/>
          </a:xfrm>
          <a:prstGeom prst="rect">
            <a:avLst/>
          </a:prstGeom>
        </p:spPr>
      </p:pic>
      <p:sp>
        <p:nvSpPr>
          <p:cNvPr id="6" name="Прямоугольник 6">
            <a:extLst>
              <a:ext uri="{FF2B5EF4-FFF2-40B4-BE49-F238E27FC236}">
                <a16:creationId xmlns:a16="http://schemas.microsoft.com/office/drawing/2014/main" id="{EA066B1D-FE59-460D-AE9F-8FE5019C5D3D}"/>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372740052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0512" y="1412776"/>
            <a:ext cx="9001000" cy="2926442"/>
          </a:xfrm>
          <a:prstGeom prst="rect">
            <a:avLst/>
          </a:prstGeom>
        </p:spPr>
        <p:txBody>
          <a:bodyPr wrap="square">
            <a:spAutoFit/>
          </a:bodyPr>
          <a:lstStyle/>
          <a:p>
            <a:pPr algn="just">
              <a:spcBef>
                <a:spcPts val="600"/>
              </a:spcBef>
              <a:spcAft>
                <a:spcPts val="500"/>
              </a:spcAft>
            </a:pPr>
            <a:r>
              <a:rPr lang="uk-UA" sz="2000" b="1" dirty="0">
                <a:solidFill>
                  <a:srgbClr val="0070C0">
                    <a:lumMod val="75000"/>
                  </a:srgbClr>
                </a:solidFill>
                <a:cs typeface="Times New Roman" panose="02020603050405020304" pitchFamily="18" charset="0"/>
              </a:rPr>
              <a:t>Закон України «Про регулювання містобудівної діяльності» (стаття 1)</a:t>
            </a:r>
          </a:p>
          <a:p>
            <a:pPr marL="342900" indent="-342900" algn="just">
              <a:spcAft>
                <a:spcPts val="500"/>
              </a:spcAft>
              <a:buFont typeface="Wingdings" panose="05000000000000000000" pitchFamily="2" charset="2"/>
              <a:buChar char="q"/>
            </a:pPr>
            <a:r>
              <a:rPr lang="ru-RU" sz="2000" b="1" dirty="0">
                <a:solidFill>
                  <a:srgbClr val="C00000"/>
                </a:solidFill>
                <a:cs typeface="Times New Roman" panose="02020603050405020304" pitchFamily="18" charset="0"/>
              </a:rPr>
              <a:t>ІНЖЕНЕР-КОНСУЛЬТАНТ</a:t>
            </a:r>
            <a:r>
              <a:rPr lang="ru-RU" sz="2000" b="1" dirty="0">
                <a:solidFill>
                  <a:srgbClr val="0070C0">
                    <a:lumMod val="75000"/>
                  </a:srgbClr>
                </a:solidFill>
                <a:cs typeface="Times New Roman" panose="02020603050405020304" pitchFamily="18" charset="0"/>
              </a:rPr>
              <a:t> </a:t>
            </a:r>
            <a:r>
              <a:rPr lang="ru-RU" sz="2000" b="1" dirty="0">
                <a:cs typeface="Times New Roman" panose="02020603050405020304" pitchFamily="18" charset="0"/>
              </a:rPr>
              <a:t>–</a:t>
            </a:r>
            <a:r>
              <a:rPr lang="uk-UA" sz="2000" b="1" dirty="0">
                <a:solidFill>
                  <a:srgbClr val="4F81BD"/>
                </a:solidFill>
                <a:cs typeface="Times New Roman" panose="02020603050405020304" pitchFamily="18" charset="0"/>
              </a:rPr>
              <a:t> </a:t>
            </a:r>
            <a:r>
              <a:rPr lang="uk-UA" sz="2000" b="1" dirty="0">
                <a:solidFill>
                  <a:prstClr val="black"/>
                </a:solidFill>
                <a:latin typeface="Arial"/>
                <a:cs typeface="Arial" pitchFamily="34" charset="0"/>
              </a:rPr>
              <a:t>фахівець із кваліфікаційним рівнем, підтвердженим органом із сертифікації персоналу, акредитованим у відповідній сфері згідно із законом, </a:t>
            </a:r>
            <a:r>
              <a:rPr lang="uk-UA" sz="2000" b="1" dirty="0">
                <a:solidFill>
                  <a:srgbClr val="C00000"/>
                </a:solidFill>
                <a:latin typeface="Arial"/>
                <a:cs typeface="Arial" pitchFamily="34" charset="0"/>
              </a:rPr>
              <a:t>ТА/АБО </a:t>
            </a:r>
            <a:r>
              <a:rPr lang="uk-UA" sz="2000" b="1" dirty="0">
                <a:solidFill>
                  <a:prstClr val="black"/>
                </a:solidFill>
                <a:latin typeface="Arial"/>
                <a:cs typeface="Arial" pitchFamily="34" charset="0"/>
              </a:rPr>
              <a:t>суб’єкт господарювання, що має у своєму складі таких фахівців, який здійснює управління проектом, забезпечує організаційне і консультаційне супроводження комплексу робіт, пов’язаних із створенням об’єкта архітектури, приймає від імені замовника відповідні рішення та виконує інші функції, визначені договором</a:t>
            </a:r>
          </a:p>
        </p:txBody>
      </p:sp>
      <p:sp>
        <p:nvSpPr>
          <p:cNvPr id="5" name="Заголовок 1"/>
          <p:cNvSpPr txBox="1">
            <a:spLocks/>
          </p:cNvSpPr>
          <p:nvPr/>
        </p:nvSpPr>
        <p:spPr>
          <a:xfrm>
            <a:off x="785185" y="800792"/>
            <a:ext cx="8405833" cy="756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2700"/>
              </a:lnSpc>
            </a:pPr>
            <a:r>
              <a:rPr lang="uk-UA" altLang="ru-RU" sz="2800" b="1" dirty="0">
                <a:solidFill>
                  <a:srgbClr val="1F497D"/>
                </a:solidFill>
                <a:cs typeface="Arial" charset="0"/>
              </a:rPr>
              <a:t>ПОНЯТТЯ</a:t>
            </a:r>
            <a:r>
              <a:rPr lang="uk-UA" altLang="ru-RU" sz="2000" b="1" dirty="0">
                <a:solidFill>
                  <a:srgbClr val="1F497D"/>
                </a:solidFill>
                <a:cs typeface="Arial" charset="0"/>
              </a:rPr>
              <a:t>  </a:t>
            </a:r>
            <a:r>
              <a:rPr lang="uk-UA" altLang="ru-RU" sz="2800" b="1" dirty="0">
                <a:solidFill>
                  <a:srgbClr val="1F497D"/>
                </a:solidFill>
                <a:cs typeface="Arial" charset="0"/>
              </a:rPr>
              <a:t>ІНЖЕНЕРА-КОНСУЛЬТАНТА</a:t>
            </a:r>
          </a:p>
        </p:txBody>
      </p:sp>
      <p:pic>
        <p:nvPicPr>
          <p:cNvPr id="2" name="Рисунок 1"/>
          <p:cNvPicPr>
            <a:picLocks noChangeAspect="1"/>
          </p:cNvPicPr>
          <p:nvPr/>
        </p:nvPicPr>
        <p:blipFill>
          <a:blip r:embed="rId2"/>
          <a:stretch>
            <a:fillRect/>
          </a:stretch>
        </p:blipFill>
        <p:spPr>
          <a:xfrm>
            <a:off x="-40" y="-22252"/>
            <a:ext cx="785226" cy="785226"/>
          </a:xfrm>
          <a:prstGeom prst="rect">
            <a:avLst/>
          </a:prstGeom>
        </p:spPr>
      </p:pic>
      <p:sp>
        <p:nvSpPr>
          <p:cNvPr id="6" name="Прямоугольник 6">
            <a:extLst>
              <a:ext uri="{FF2B5EF4-FFF2-40B4-BE49-F238E27FC236}">
                <a16:creationId xmlns:a16="http://schemas.microsoft.com/office/drawing/2014/main" id="{EA066B1D-FE59-460D-AE9F-8FE5019C5D3D}"/>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pic>
        <p:nvPicPr>
          <p:cNvPr id="1028" name="Picture 4" descr="190 человечков для презентации на прозрачном фоне">
            <a:extLst>
              <a:ext uri="{FF2B5EF4-FFF2-40B4-BE49-F238E27FC236}">
                <a16:creationId xmlns:a16="http://schemas.microsoft.com/office/drawing/2014/main" id="{E31F2122-20C0-4BB0-BCB7-79DF630BA0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634" y="4211753"/>
            <a:ext cx="2542195" cy="2542195"/>
          </a:xfrm>
          <a:prstGeom prst="rect">
            <a:avLst/>
          </a:prstGeom>
          <a:noFill/>
          <a:extLst>
            <a:ext uri="{909E8E84-426E-40DD-AFC4-6F175D3DCCD1}">
              <a14:hiddenFill xmlns:a14="http://schemas.microsoft.com/office/drawing/2010/main">
                <a:solidFill>
                  <a:srgbClr val="FFFFFF"/>
                </a:solidFill>
              </a14:hiddenFill>
            </a:ext>
          </a:extLst>
        </p:spPr>
      </p:pic>
      <p:sp>
        <p:nvSpPr>
          <p:cNvPr id="16" name="Заголовок 1">
            <a:extLst>
              <a:ext uri="{FF2B5EF4-FFF2-40B4-BE49-F238E27FC236}">
                <a16:creationId xmlns:a16="http://schemas.microsoft.com/office/drawing/2014/main" id="{479EDEE8-7080-4036-9E27-2EF6E87DD825}"/>
              </a:ext>
            </a:extLst>
          </p:cNvPr>
          <p:cNvSpPr txBox="1">
            <a:spLocks/>
          </p:cNvSpPr>
          <p:nvPr/>
        </p:nvSpPr>
        <p:spPr>
          <a:xfrm>
            <a:off x="687978" y="5442857"/>
            <a:ext cx="3057658" cy="7583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2700"/>
              </a:lnSpc>
            </a:pPr>
            <a:r>
              <a:rPr lang="uk-UA" altLang="ru-RU" sz="4800" b="1" dirty="0">
                <a:solidFill>
                  <a:srgbClr val="C00000"/>
                </a:solidFill>
                <a:cs typeface="Arial" charset="0"/>
              </a:rPr>
              <a:t>ФАХІВЕЦЬ</a:t>
            </a:r>
          </a:p>
        </p:txBody>
      </p:sp>
      <p:sp>
        <p:nvSpPr>
          <p:cNvPr id="17" name="Заголовок 1">
            <a:extLst>
              <a:ext uri="{FF2B5EF4-FFF2-40B4-BE49-F238E27FC236}">
                <a16:creationId xmlns:a16="http://schemas.microsoft.com/office/drawing/2014/main" id="{60960F7B-6BA7-4EE4-BA29-BA3F5B829445}"/>
              </a:ext>
            </a:extLst>
          </p:cNvPr>
          <p:cNvSpPr txBox="1">
            <a:spLocks/>
          </p:cNvSpPr>
          <p:nvPr/>
        </p:nvSpPr>
        <p:spPr>
          <a:xfrm>
            <a:off x="6287830" y="5442856"/>
            <a:ext cx="3057658" cy="7583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2700"/>
              </a:lnSpc>
            </a:pPr>
            <a:r>
              <a:rPr lang="uk-UA" altLang="ru-RU" sz="4800" b="1" dirty="0">
                <a:solidFill>
                  <a:srgbClr val="C00000"/>
                </a:solidFill>
                <a:cs typeface="Arial" charset="0"/>
              </a:rPr>
              <a:t>ПОСЛУГА</a:t>
            </a:r>
          </a:p>
        </p:txBody>
      </p:sp>
    </p:spTree>
    <p:extLst>
      <p:ext uri="{BB962C8B-B14F-4D97-AF65-F5344CB8AC3E}">
        <p14:creationId xmlns:p14="http://schemas.microsoft.com/office/powerpoint/2010/main" val="59203727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6349" y="1517928"/>
            <a:ext cx="9443503" cy="4832092"/>
          </a:xfrm>
          <a:prstGeom prst="rect">
            <a:avLst/>
          </a:prstGeom>
          <a:ln w="12700">
            <a:solidFill>
              <a:srgbClr val="C00000"/>
            </a:solidFill>
          </a:ln>
        </p:spPr>
        <p:txBody>
          <a:bodyPr wrap="square">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uk-UA" sz="2800" b="1" i="0" u="none" strike="noStrike" kern="1200" cap="none" spc="0" normalizeH="0" baseline="0" noProof="0" dirty="0">
                <a:ln>
                  <a:noFill/>
                </a:ln>
                <a:solidFill>
                  <a:srgbClr val="C00000"/>
                </a:solidFill>
                <a:effectLst/>
                <a:uLnTx/>
                <a:uFillTx/>
                <a:latin typeface="Arial"/>
                <a:ea typeface="+mn-ea"/>
                <a:cs typeface="Arial" pitchFamily="34" charset="0"/>
              </a:rPr>
              <a:t>ВАЖЛИВО</a:t>
            </a:r>
            <a:r>
              <a:rPr kumimoji="0" lang="uk-UA" sz="1800" b="1" i="0" u="none" strike="noStrike" kern="1200" cap="none" spc="0" normalizeH="0" baseline="0" noProof="0" dirty="0">
                <a:ln>
                  <a:noFill/>
                </a:ln>
                <a:solidFill>
                  <a:srgbClr val="C00000"/>
                </a:solidFill>
                <a:effectLst/>
                <a:uLnTx/>
                <a:uFillTx/>
                <a:latin typeface="Arial"/>
                <a:ea typeface="+mn-ea"/>
                <a:cs typeface="Arial" pitchFamily="34" charset="0"/>
              </a:rPr>
              <a:t>:</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 Законодавчо закріплено омонімічне визначення поняття інженера-консультанта і як фахівця, і як суб’єкта господарювання (</a:t>
            </a:r>
            <a:r>
              <a:rPr kumimoji="0" lang="uk-UA" sz="1800" b="1" i="0" u="none" strike="noStrike" kern="1200" cap="none" spc="0" normalizeH="0" baseline="0" noProof="0" dirty="0">
                <a:ln>
                  <a:noFill/>
                </a:ln>
                <a:solidFill>
                  <a:srgbClr val="1F497D"/>
                </a:solidFill>
                <a:effectLst/>
                <a:uLnTx/>
                <a:uFillTx/>
                <a:latin typeface="Arial"/>
                <a:ea typeface="+mn-ea"/>
                <a:cs typeface="Arial" pitchFamily="34" charset="0"/>
              </a:rPr>
              <a:t>пункт 4-1 ст. 1 Закону України «Про регулювання містобудівної діяльності»</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a:t>
            </a:r>
          </a:p>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uk-UA" sz="1800" b="1" i="0" u="none" strike="noStrike" kern="1200" cap="none" spc="0" normalizeH="0" baseline="0" noProof="0" dirty="0">
                <a:ln>
                  <a:noFill/>
                </a:ln>
                <a:solidFill>
                  <a:srgbClr val="C00000"/>
                </a:solidFill>
                <a:effectLst/>
                <a:uLnTx/>
                <a:uFillTx/>
                <a:latin typeface="Arial"/>
                <a:ea typeface="+mn-ea"/>
                <a:cs typeface="Arial" pitchFamily="34" charset="0"/>
              </a:rPr>
              <a:t>ЯК ФІЗИЧНА ОСОБА-ФАХІВЕЦЬ </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інженер-консультант – носій певної професії («інженер-консультант (будівництво)», код КП 2142.2), працівник, визначальною ознакою якого є підтвердження його кваліфікаційного рівня органом із сертифікації персоналу, акредитованим згідно із законом, що виконує роботу за трудовим договором чи за іншою угодою у складі інженера-консультанта – суб’єкта господарювання (інжинірингової компанії)</a:t>
            </a:r>
          </a:p>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uk-UA" sz="1800" b="1" i="0" u="none" strike="noStrike" kern="1200" cap="none" spc="0" normalizeH="0" baseline="0" noProof="0" dirty="0">
                <a:ln>
                  <a:noFill/>
                </a:ln>
                <a:solidFill>
                  <a:srgbClr val="C00000"/>
                </a:solidFill>
                <a:effectLst/>
                <a:uLnTx/>
                <a:uFillTx/>
                <a:latin typeface="Arial"/>
                <a:ea typeface="+mn-ea"/>
                <a:cs typeface="Arial" pitchFamily="34" charset="0"/>
              </a:rPr>
              <a:t>ЯК СУБ’ЄКТ ГОСПОДАРЮВАННЯ </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(юридична особа чи фізична особа-підприємець) Інженер-консультант є стороною договірних відносин із замовником будівництва</a:t>
            </a:r>
            <a:r>
              <a:rPr kumimoji="0" lang="uk-UA" sz="1800" b="1" i="0" u="none" strike="noStrike" kern="1200" cap="none" spc="0" normalizeH="0" noProof="0" dirty="0">
                <a:ln>
                  <a:noFill/>
                </a:ln>
                <a:solidFill>
                  <a:prstClr val="black"/>
                </a:solidFill>
                <a:effectLst/>
                <a:uLnTx/>
                <a:uFillTx/>
                <a:latin typeface="Arial"/>
                <a:ea typeface="+mn-ea"/>
                <a:cs typeface="Arial" pitchFamily="34" charset="0"/>
              </a:rPr>
              <a:t> з</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гідно договору про надання інженерно-консультаційних послуг. Як суб’єкт господарювання Інженер-консультант несе господарсько-правову відповідальність перед замовником. Для легітимізації у взаємовідносинах із підрядником його функції також зазначаються у договорі будівельного підряду. </a:t>
            </a:r>
          </a:p>
        </p:txBody>
      </p:sp>
      <p:pic>
        <p:nvPicPr>
          <p:cNvPr id="8" name="Рисунок 7"/>
          <p:cNvPicPr>
            <a:picLocks noChangeAspect="1"/>
          </p:cNvPicPr>
          <p:nvPr/>
        </p:nvPicPr>
        <p:blipFill>
          <a:blip r:embed="rId2"/>
          <a:stretch>
            <a:fillRect/>
          </a:stretch>
        </p:blipFill>
        <p:spPr>
          <a:xfrm>
            <a:off x="-40" y="-22252"/>
            <a:ext cx="785226" cy="785226"/>
          </a:xfrm>
          <a:prstGeom prst="rect">
            <a:avLst/>
          </a:prstGeom>
        </p:spPr>
      </p:pic>
      <p:sp>
        <p:nvSpPr>
          <p:cNvPr id="9" name="Заголовок 1"/>
          <p:cNvSpPr txBox="1">
            <a:spLocks/>
          </p:cNvSpPr>
          <p:nvPr/>
        </p:nvSpPr>
        <p:spPr>
          <a:xfrm>
            <a:off x="785185" y="836712"/>
            <a:ext cx="8405833" cy="756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2700"/>
              </a:lnSpc>
            </a:pPr>
            <a:r>
              <a:rPr lang="uk-UA" altLang="ru-RU" sz="2800" b="1" dirty="0">
                <a:solidFill>
                  <a:srgbClr val="1F497D"/>
                </a:solidFill>
                <a:cs typeface="Arial" charset="0"/>
              </a:rPr>
              <a:t>ПОНЯТТЯ</a:t>
            </a:r>
            <a:r>
              <a:rPr lang="uk-UA" altLang="ru-RU" sz="2000" b="1" dirty="0">
                <a:solidFill>
                  <a:srgbClr val="1F497D"/>
                </a:solidFill>
                <a:cs typeface="Arial" charset="0"/>
              </a:rPr>
              <a:t> </a:t>
            </a:r>
            <a:r>
              <a:rPr lang="uk-UA" altLang="ru-RU" sz="2800" b="1" dirty="0">
                <a:solidFill>
                  <a:srgbClr val="1F497D"/>
                </a:solidFill>
                <a:cs typeface="Arial" charset="0"/>
              </a:rPr>
              <a:t>ІНЖЕНЕРА-КОНСУЛЬТАНТА</a:t>
            </a:r>
          </a:p>
        </p:txBody>
      </p:sp>
      <p:sp>
        <p:nvSpPr>
          <p:cNvPr id="5" name="Прямоугольник 6">
            <a:extLst>
              <a:ext uri="{FF2B5EF4-FFF2-40B4-BE49-F238E27FC236}">
                <a16:creationId xmlns:a16="http://schemas.microsoft.com/office/drawing/2014/main" id="{96754716-D68B-4069-8055-8AEAF73DEDEA}"/>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358333867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40" y="-22252"/>
            <a:ext cx="785226" cy="785226"/>
          </a:xfrm>
          <a:prstGeom prst="rect">
            <a:avLst/>
          </a:prstGeom>
        </p:spPr>
      </p:pic>
      <p:pic>
        <p:nvPicPr>
          <p:cNvPr id="5" name="Рисунок 4">
            <a:extLst>
              <a:ext uri="{FF2B5EF4-FFF2-40B4-BE49-F238E27FC236}">
                <a16:creationId xmlns:a16="http://schemas.microsoft.com/office/drawing/2014/main" id="{CD12EB6C-6ACA-4608-819F-3023647C826A}"/>
              </a:ext>
            </a:extLst>
          </p:cNvPr>
          <p:cNvPicPr>
            <a:picLocks noChangeAspect="1"/>
          </p:cNvPicPr>
          <p:nvPr/>
        </p:nvPicPr>
        <p:blipFill>
          <a:blip r:embed="rId4"/>
          <a:stretch>
            <a:fillRect/>
          </a:stretch>
        </p:blipFill>
        <p:spPr>
          <a:xfrm>
            <a:off x="5326436" y="4124256"/>
            <a:ext cx="4628753" cy="2821637"/>
          </a:xfrm>
          <a:prstGeom prst="rect">
            <a:avLst/>
          </a:prstGeom>
        </p:spPr>
      </p:pic>
      <p:pic>
        <p:nvPicPr>
          <p:cNvPr id="7" name="Рисунок 6">
            <a:extLst>
              <a:ext uri="{FF2B5EF4-FFF2-40B4-BE49-F238E27FC236}">
                <a16:creationId xmlns:a16="http://schemas.microsoft.com/office/drawing/2014/main" id="{0537269C-538B-4D3C-AA8A-CC5D56DAF9D0}"/>
              </a:ext>
            </a:extLst>
          </p:cNvPr>
          <p:cNvPicPr>
            <a:picLocks noChangeAspect="1"/>
          </p:cNvPicPr>
          <p:nvPr/>
        </p:nvPicPr>
        <p:blipFill>
          <a:blip r:embed="rId5"/>
          <a:stretch>
            <a:fillRect/>
          </a:stretch>
        </p:blipFill>
        <p:spPr>
          <a:xfrm>
            <a:off x="1245109" y="4852129"/>
            <a:ext cx="1672262" cy="1884759"/>
          </a:xfrm>
          <a:prstGeom prst="rect">
            <a:avLst/>
          </a:prstGeom>
        </p:spPr>
      </p:pic>
      <p:sp>
        <p:nvSpPr>
          <p:cNvPr id="8" name="Прямокутник 7">
            <a:extLst>
              <a:ext uri="{FF2B5EF4-FFF2-40B4-BE49-F238E27FC236}">
                <a16:creationId xmlns:a16="http://schemas.microsoft.com/office/drawing/2014/main" id="{A3B21E79-A4BB-438F-AEDF-7D62A0AF6A89}"/>
              </a:ext>
            </a:extLst>
          </p:cNvPr>
          <p:cNvSpPr/>
          <p:nvPr/>
        </p:nvSpPr>
        <p:spPr>
          <a:xfrm>
            <a:off x="4007057" y="4740303"/>
            <a:ext cx="579005" cy="1846659"/>
          </a:xfrm>
          <a:prstGeom prst="rect">
            <a:avLst/>
          </a:prstGeom>
        </p:spPr>
        <p:txBody>
          <a:bodyPr wrap="none">
            <a:spAutoFit/>
          </a:bodyPr>
          <a:lstStyle/>
          <a:p>
            <a:r>
              <a:rPr lang="uk-UA" sz="6000" dirty="0">
                <a:solidFill>
                  <a:srgbClr val="C00000"/>
                </a:solidFill>
                <a:latin typeface="Times New Roman" panose="02020603050405020304" pitchFamily="18" charset="0"/>
                <a:cs typeface="Times New Roman" panose="02020603050405020304" pitchFamily="18" charset="0"/>
              </a:rPr>
              <a:t>?</a:t>
            </a:r>
            <a:br>
              <a:rPr lang="uk-UA" sz="8800" dirty="0">
                <a:solidFill>
                  <a:srgbClr val="C00000"/>
                </a:solidFill>
                <a:latin typeface="Times New Roman" panose="02020603050405020304" pitchFamily="18" charset="0"/>
                <a:cs typeface="Times New Roman" panose="02020603050405020304" pitchFamily="18" charset="0"/>
              </a:rPr>
            </a:br>
            <a:r>
              <a:rPr lang="uk-UA" sz="5400" b="1" dirty="0">
                <a:solidFill>
                  <a:srgbClr val="C00000"/>
                </a:solidFill>
                <a:latin typeface="Times New Roman" panose="02020603050405020304" pitchFamily="18" charset="0"/>
                <a:cs typeface="Times New Roman" panose="02020603050405020304" pitchFamily="18" charset="0"/>
              </a:rPr>
              <a:t>=</a:t>
            </a:r>
          </a:p>
        </p:txBody>
      </p:sp>
      <p:sp>
        <p:nvSpPr>
          <p:cNvPr id="10" name="Заголовок 1">
            <a:extLst>
              <a:ext uri="{FF2B5EF4-FFF2-40B4-BE49-F238E27FC236}">
                <a16:creationId xmlns:a16="http://schemas.microsoft.com/office/drawing/2014/main" id="{A88B0ADC-1334-4667-BB7F-AE8BF9B9D0B5}"/>
              </a:ext>
            </a:extLst>
          </p:cNvPr>
          <p:cNvSpPr txBox="1">
            <a:spLocks/>
          </p:cNvSpPr>
          <p:nvPr/>
        </p:nvSpPr>
        <p:spPr>
          <a:xfrm>
            <a:off x="785185" y="836712"/>
            <a:ext cx="8405833" cy="756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2700"/>
              </a:lnSpc>
            </a:pPr>
            <a:r>
              <a:rPr lang="uk-UA" altLang="ru-RU" sz="2800" b="1" dirty="0">
                <a:solidFill>
                  <a:srgbClr val="1F497D"/>
                </a:solidFill>
                <a:cs typeface="Arial" charset="0"/>
              </a:rPr>
              <a:t>ПОНЯТТЯ</a:t>
            </a:r>
            <a:r>
              <a:rPr lang="uk-UA" altLang="ru-RU" sz="2000" b="1" dirty="0">
                <a:solidFill>
                  <a:srgbClr val="1F497D"/>
                </a:solidFill>
                <a:cs typeface="Arial" charset="0"/>
              </a:rPr>
              <a:t> </a:t>
            </a:r>
            <a:r>
              <a:rPr lang="uk-UA" altLang="ru-RU" sz="2800" b="1" dirty="0">
                <a:solidFill>
                  <a:srgbClr val="1F497D"/>
                </a:solidFill>
                <a:cs typeface="Arial" charset="0"/>
              </a:rPr>
              <a:t>ІНЖЕНЕРА-КОНСУЛЬТАНТА</a:t>
            </a:r>
          </a:p>
        </p:txBody>
      </p:sp>
      <p:sp>
        <p:nvSpPr>
          <p:cNvPr id="11" name="Прямоугольник 3">
            <a:extLst>
              <a:ext uri="{FF2B5EF4-FFF2-40B4-BE49-F238E27FC236}">
                <a16:creationId xmlns:a16="http://schemas.microsoft.com/office/drawing/2014/main" id="{FBABC7ED-65C3-40D5-95B5-437098CCFDA2}"/>
              </a:ext>
            </a:extLst>
          </p:cNvPr>
          <p:cNvSpPr/>
          <p:nvPr/>
        </p:nvSpPr>
        <p:spPr>
          <a:xfrm>
            <a:off x="281516" y="1257298"/>
            <a:ext cx="9443503" cy="4206280"/>
          </a:xfrm>
          <a:prstGeom prst="rect">
            <a:avLst/>
          </a:prstGeom>
          <a:ln w="12700">
            <a:noFill/>
          </a:ln>
        </p:spPr>
        <p:txBody>
          <a:bodyPr wrap="square">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uk-UA" sz="2800" b="1" i="0" u="none" strike="noStrike" kern="1200" cap="none" spc="0" normalizeH="0" baseline="0" noProof="0" dirty="0">
                <a:ln>
                  <a:noFill/>
                </a:ln>
                <a:solidFill>
                  <a:srgbClr val="C00000"/>
                </a:solidFill>
                <a:effectLst/>
                <a:uLnTx/>
                <a:uFillTx/>
                <a:latin typeface="Arial"/>
                <a:ea typeface="+mn-ea"/>
                <a:cs typeface="Arial" pitchFamily="34" charset="0"/>
              </a:rPr>
              <a:t>ЧОМУ ЦЕ ВАЖЛИВО?</a:t>
            </a:r>
            <a:endPar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endParaRPr>
          </a:p>
          <a:p>
            <a:pPr lvl="0" algn="just">
              <a:spcAft>
                <a:spcPts val="600"/>
              </a:spcAft>
              <a:defRPr/>
            </a:pPr>
            <a:r>
              <a:rPr kumimoji="0" lang="uk-UA" sz="1800" b="1" i="0" u="none" strike="noStrike" kern="1200" cap="none" spc="0" normalizeH="0" baseline="0" noProof="0" dirty="0">
                <a:ln>
                  <a:noFill/>
                </a:ln>
                <a:solidFill>
                  <a:srgbClr val="C00000"/>
                </a:solidFill>
                <a:effectLst/>
                <a:uLnTx/>
                <a:uFillTx/>
                <a:latin typeface="Arial"/>
                <a:ea typeface="+mn-ea"/>
                <a:cs typeface="Arial" pitchFamily="34" charset="0"/>
              </a:rPr>
              <a:t>ПОСЛУГА</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 за договором про надання інженерно-консультаційних послуг надається суб'єктом господарювання, що має у своєму складі команду необхідних фахівців (ключового персоналу), кількість і склад яких залежить від </a:t>
            </a:r>
            <a:r>
              <a:rPr lang="ru-RU" b="1" dirty="0" err="1">
                <a:solidFill>
                  <a:prstClr val="black"/>
                </a:solidFill>
                <a:latin typeface="Arial"/>
                <a:cs typeface="Arial" pitchFamily="34" charset="0"/>
              </a:rPr>
              <a:t>особливостей</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об’єкта</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будівництва</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вартості</a:t>
            </a:r>
            <a:r>
              <a:rPr lang="ru-RU" b="1" dirty="0">
                <a:solidFill>
                  <a:prstClr val="black"/>
                </a:solidFill>
                <a:latin typeface="Arial"/>
                <a:cs typeface="Arial" pitchFamily="34" charset="0"/>
              </a:rPr>
              <a:t> та </a:t>
            </a:r>
            <a:r>
              <a:rPr lang="ru-RU" b="1" dirty="0" err="1">
                <a:solidFill>
                  <a:prstClr val="black"/>
                </a:solidFill>
                <a:latin typeface="Arial"/>
                <a:cs typeface="Arial" pitchFamily="34" charset="0"/>
              </a:rPr>
              <a:t>строків</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реалізації</a:t>
            </a:r>
            <a:r>
              <a:rPr lang="ru-RU" b="1" dirty="0">
                <a:solidFill>
                  <a:prstClr val="black"/>
                </a:solidFill>
                <a:latin typeface="Arial"/>
                <a:cs typeface="Arial" pitchFamily="34" charset="0"/>
              </a:rPr>
              <a:t> проекту, </a:t>
            </a:r>
            <a:r>
              <a:rPr lang="ru-RU" b="1" dirty="0" err="1">
                <a:solidFill>
                  <a:prstClr val="black"/>
                </a:solidFill>
                <a:latin typeface="Arial"/>
                <a:cs typeface="Arial" pitchFamily="34" charset="0"/>
              </a:rPr>
              <a:t>складності</a:t>
            </a:r>
            <a:r>
              <a:rPr lang="ru-RU" b="1" dirty="0">
                <a:solidFill>
                  <a:prstClr val="black"/>
                </a:solidFill>
                <a:latin typeface="Arial"/>
                <a:cs typeface="Arial" pitchFamily="34" charset="0"/>
              </a:rPr>
              <a:t> й </a:t>
            </a:r>
            <a:r>
              <a:rPr lang="ru-RU" b="1" dirty="0" err="1">
                <a:solidFill>
                  <a:prstClr val="black"/>
                </a:solidFill>
                <a:latin typeface="Arial"/>
                <a:cs typeface="Arial" pitchFamily="34" charset="0"/>
              </a:rPr>
              <a:t>обсягів</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послуг</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кваліфікаційних</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вимог</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замовника</a:t>
            </a:r>
            <a:r>
              <a:rPr lang="ru-RU" b="1" dirty="0">
                <a:solidFill>
                  <a:prstClr val="black"/>
                </a:solidFill>
                <a:latin typeface="Arial"/>
                <a:cs typeface="Arial" pitchFamily="34" charset="0"/>
              </a:rPr>
              <a:t> на </a:t>
            </a:r>
            <a:r>
              <a:rPr lang="ru-RU" b="1" dirty="0" err="1">
                <a:solidFill>
                  <a:prstClr val="black"/>
                </a:solidFill>
                <a:latin typeface="Arial"/>
                <a:cs typeface="Arial" pitchFamily="34" charset="0"/>
              </a:rPr>
              <a:t>тендері</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етапу</a:t>
            </a:r>
            <a:r>
              <a:rPr lang="ru-RU" b="1" dirty="0">
                <a:solidFill>
                  <a:prstClr val="black"/>
                </a:solidFill>
                <a:latin typeface="Arial"/>
                <a:cs typeface="Arial" pitchFamily="34" charset="0"/>
              </a:rPr>
              <a:t>, на </a:t>
            </a:r>
            <a:r>
              <a:rPr lang="ru-RU" b="1" dirty="0" err="1">
                <a:solidFill>
                  <a:prstClr val="black"/>
                </a:solidFill>
                <a:latin typeface="Arial"/>
                <a:cs typeface="Arial" pitchFamily="34" charset="0"/>
              </a:rPr>
              <a:t>якому</a:t>
            </a:r>
            <a:r>
              <a:rPr lang="ru-RU" b="1" dirty="0">
                <a:solidFill>
                  <a:prstClr val="black"/>
                </a:solidFill>
                <a:latin typeface="Arial"/>
                <a:cs typeface="Arial" pitchFamily="34" charset="0"/>
              </a:rPr>
              <a:t> </a:t>
            </a:r>
            <a:r>
              <a:rPr lang="ru-RU" b="1" dirty="0" err="1">
                <a:solidFill>
                  <a:prstClr val="black"/>
                </a:solidFill>
                <a:latin typeface="Arial"/>
                <a:cs typeface="Arial" pitchFamily="34" charset="0"/>
              </a:rPr>
              <a:t>залучається</a:t>
            </a:r>
            <a:r>
              <a:rPr lang="ru-RU" b="1" dirty="0">
                <a:solidFill>
                  <a:prstClr val="black"/>
                </a:solidFill>
                <a:latin typeface="Arial"/>
                <a:cs typeface="Arial" pitchFamily="34" charset="0"/>
              </a:rPr>
              <a:t> персонал.</a:t>
            </a:r>
          </a:p>
          <a:p>
            <a:pPr lvl="0" algn="just">
              <a:spcAft>
                <a:spcPts val="500"/>
              </a:spcAft>
            </a:pPr>
            <a:r>
              <a:rPr lang="en-US" b="1" dirty="0">
                <a:solidFill>
                  <a:prstClr val="black"/>
                </a:solidFill>
                <a:latin typeface="Arial"/>
                <a:cs typeface="Arial" pitchFamily="34" charset="0"/>
              </a:rPr>
              <a:t>C</a:t>
            </a:r>
            <a:r>
              <a:rPr lang="uk-UA" b="1" dirty="0" err="1">
                <a:solidFill>
                  <a:prstClr val="black"/>
                </a:solidFill>
                <a:latin typeface="Arial"/>
                <a:cs typeface="Arial" pitchFamily="34" charset="0"/>
              </a:rPr>
              <a:t>уб’єкт</a:t>
            </a:r>
            <a:r>
              <a:rPr lang="uk-UA" b="1" dirty="0">
                <a:solidFill>
                  <a:prstClr val="black"/>
                </a:solidFill>
                <a:latin typeface="Arial"/>
                <a:cs typeface="Arial" pitchFamily="34" charset="0"/>
              </a:rPr>
              <a:t> господарювання, який не має сертифіката за професією «інженер-консультант (будівництво)», виданого органом, акредитованим у відповідній сфері згідно із законом, та/або, що не має у своєму складі таких фахівців, </a:t>
            </a:r>
          </a:p>
          <a:p>
            <a:pPr lvl="0" algn="just">
              <a:spcAft>
                <a:spcPts val="500"/>
              </a:spcAft>
            </a:pPr>
            <a:r>
              <a:rPr lang="uk-UA" b="1" dirty="0">
                <a:solidFill>
                  <a:srgbClr val="C00000"/>
                </a:solidFill>
                <a:latin typeface="Arial"/>
                <a:cs typeface="Arial" pitchFamily="34" charset="0"/>
              </a:rPr>
              <a:t>не є згідно із законом інженером-консультантом.</a:t>
            </a:r>
          </a:p>
          <a:p>
            <a:pPr lvl="0" algn="just">
              <a:spcAft>
                <a:spcPts val="600"/>
              </a:spcAft>
              <a:defRPr/>
            </a:pPr>
            <a:endParaRPr lang="ru-RU" b="1" dirty="0">
              <a:solidFill>
                <a:prstClr val="black"/>
              </a:solidFill>
              <a:latin typeface="Arial"/>
              <a:cs typeface="Arial" pitchFamily="34" charset="0"/>
            </a:endParaRPr>
          </a:p>
          <a:p>
            <a:pPr lvl="0" algn="just">
              <a:spcAft>
                <a:spcPts val="600"/>
              </a:spcAft>
              <a:defRPr/>
            </a:pPr>
            <a:endPar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9" name="Прямоугольник 6">
            <a:extLst>
              <a:ext uri="{FF2B5EF4-FFF2-40B4-BE49-F238E27FC236}">
                <a16:creationId xmlns:a16="http://schemas.microsoft.com/office/drawing/2014/main" id="{1E899446-E76C-476E-86E2-B2B29508D734}"/>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36439953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BF3E02-AA38-41DC-AF70-40ABE1C4831A}"/>
              </a:ext>
            </a:extLst>
          </p:cNvPr>
          <p:cNvPicPr>
            <a:picLocks noChangeAspect="1"/>
          </p:cNvPicPr>
          <p:nvPr/>
        </p:nvPicPr>
        <p:blipFill>
          <a:blip r:embed="rId2"/>
          <a:stretch>
            <a:fillRect/>
          </a:stretch>
        </p:blipFill>
        <p:spPr>
          <a:xfrm>
            <a:off x="170471" y="762974"/>
            <a:ext cx="3724979" cy="5688061"/>
          </a:xfrm>
          <a:prstGeom prst="rect">
            <a:avLst/>
          </a:prstGeom>
        </p:spPr>
      </p:pic>
      <p:sp>
        <p:nvSpPr>
          <p:cNvPr id="2" name="Прямоугольник 1"/>
          <p:cNvSpPr/>
          <p:nvPr/>
        </p:nvSpPr>
        <p:spPr>
          <a:xfrm>
            <a:off x="3944888" y="2069959"/>
            <a:ext cx="5832552" cy="4681025"/>
          </a:xfrm>
          <a:prstGeom prst="rect">
            <a:avLst/>
          </a:prstGeom>
        </p:spPr>
        <p:txBody>
          <a:bodyPr wrap="square">
            <a:spAutoFit/>
          </a:bodyPr>
          <a:lstStyle/>
          <a:p>
            <a:pPr marL="285750" marR="0" lvl="0" indent="-285750" algn="just" defTabSz="914400" rtl="0" eaLnBrk="1" fontAlgn="base" latinLnBrk="0" hangingPunct="1">
              <a:lnSpc>
                <a:spcPct val="107000"/>
              </a:lnSpc>
              <a:spcBef>
                <a:spcPct val="0"/>
              </a:spcBef>
              <a:spcAft>
                <a:spcPts val="120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srgbClr val="262626"/>
                </a:solidFill>
                <a:effectLst/>
                <a:uLnTx/>
                <a:uFillTx/>
                <a:latin typeface="Arial" charset="0"/>
                <a:ea typeface="+mn-ea"/>
                <a:cs typeface="Times New Roman" panose="02020603050405020304" pitchFamily="18" charset="0"/>
              </a:rPr>
              <a:t>Наказом </a:t>
            </a:r>
            <a:r>
              <a:rPr kumimoji="0" lang="uk-UA" sz="2000" b="1" i="0" u="none" strike="noStrike" kern="1200" cap="none" spc="0" normalizeH="0" baseline="0" noProof="0" dirty="0">
                <a:ln>
                  <a:noFill/>
                </a:ln>
                <a:solidFill>
                  <a:srgbClr val="262626"/>
                </a:solidFill>
                <a:effectLst/>
                <a:uLnTx/>
                <a:uFillTx/>
                <a:latin typeface="Arial" charset="0"/>
                <a:ea typeface="+mn-ea"/>
                <a:cs typeface="Times New Roman" panose="02020603050405020304" pitchFamily="18" charset="0"/>
              </a:rPr>
              <a:t>Мінекономіки від 13.01.2022 № 108-22 затверджено </a:t>
            </a:r>
            <a:r>
              <a:rPr kumimoji="0" lang="ru-RU" sz="2000" b="1" i="0" u="none" strike="noStrike" kern="1200" cap="none" spc="0" normalizeH="0" baseline="0" noProof="0" dirty="0">
                <a:ln>
                  <a:noFill/>
                </a:ln>
                <a:solidFill>
                  <a:srgbClr val="C00000"/>
                </a:solidFill>
                <a:effectLst/>
                <a:uLnTx/>
                <a:uFillTx/>
                <a:latin typeface="Arial" charset="0"/>
                <a:ea typeface="+mn-ea"/>
                <a:cs typeface="Times New Roman" panose="02020603050405020304" pitchFamily="18" charset="0"/>
              </a:rPr>
              <a:t>ПРОФЕСІЙНИЙ СТАНДАРТ «ІНЖЕНЕР-КОНСУЛЬТАНТ (БУДІВНИЦТВО)» </a:t>
            </a:r>
          </a:p>
          <a:p>
            <a:pPr marL="0" marR="0" lvl="0" indent="0" algn="just" defTabSz="914400" rtl="0" eaLnBrk="1" fontAlgn="base" latinLnBrk="0" hangingPunct="1">
              <a:lnSpc>
                <a:spcPct val="107000"/>
              </a:lnSpc>
              <a:spcBef>
                <a:spcPct val="0"/>
              </a:spcBef>
              <a:spcAft>
                <a:spcPts val="1200"/>
              </a:spcAft>
              <a:buClrTx/>
              <a:buSzTx/>
              <a:buFontTx/>
              <a:buNone/>
              <a:tabLst/>
              <a:defRPr/>
            </a:pPr>
            <a:r>
              <a:rPr lang="uk-UA" b="1" dirty="0">
                <a:solidFill>
                  <a:srgbClr val="C00000"/>
                </a:solidFill>
                <a:latin typeface="Arial"/>
                <a:cs typeface="Arial" pitchFamily="34" charset="0"/>
              </a:rPr>
              <a:t>В</a:t>
            </a:r>
            <a:r>
              <a:rPr kumimoji="0" lang="uk-UA" sz="1800" b="1" i="0" u="none" strike="noStrike" kern="1200" cap="none" spc="0" normalizeH="0" baseline="0" noProof="0" dirty="0" err="1">
                <a:ln>
                  <a:noFill/>
                </a:ln>
                <a:solidFill>
                  <a:prstClr val="black"/>
                </a:solidFill>
                <a:effectLst/>
                <a:uLnTx/>
                <a:uFillTx/>
                <a:latin typeface="Arial"/>
                <a:ea typeface="+mn-ea"/>
                <a:cs typeface="Arial" pitchFamily="34" charset="0"/>
              </a:rPr>
              <a:t>имоги</a:t>
            </a:r>
            <a:r>
              <a:rPr kumimoji="0" lang="uk-UA" sz="1800" b="1" i="0" u="none" strike="noStrike" kern="1200" cap="none" spc="0" normalizeH="0" baseline="0" noProof="0" dirty="0">
                <a:ln>
                  <a:noFill/>
                </a:ln>
                <a:solidFill>
                  <a:prstClr val="black"/>
                </a:solidFill>
                <a:effectLst/>
                <a:uLnTx/>
                <a:uFillTx/>
                <a:latin typeface="Arial"/>
                <a:ea typeface="+mn-ea"/>
                <a:cs typeface="Arial" pitchFamily="34" charset="0"/>
              </a:rPr>
              <a:t> до компетентностей, обов’язків та кваліфікацій працівників визначаються професійними стандартами, і лише за відсутності професійних стандартів – кваліфікаційними характеристиками (ст. 4-2 і 96 Кодексу законів про працю України та ст. 6 Закону України «Про оплату праці»).</a:t>
            </a: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uk-UA" sz="1800" b="1" i="0" u="none" strike="noStrike" kern="1200" cap="none" spc="0" normalizeH="0" baseline="0" noProof="0" dirty="0">
                <a:ln>
                  <a:noFill/>
                </a:ln>
                <a:solidFill>
                  <a:srgbClr val="C00000"/>
                </a:solidFill>
                <a:effectLst/>
                <a:uLnTx/>
                <a:uFillTx/>
                <a:latin typeface="Arial"/>
                <a:ea typeface="+mn-ea"/>
                <a:cs typeface="Arial" pitchFamily="34" charset="0"/>
              </a:rPr>
              <a:t>Отже, актуальними на сьогодні є кваліфікаційні вимоги, визначені професійним стандартом «інженер-консультанти (будівництво</a:t>
            </a:r>
            <a:r>
              <a:rPr kumimoji="0" lang="ru-RU" sz="1800" b="1" i="0" u="none" strike="noStrike" kern="1200" cap="none" spc="0" normalizeH="0" baseline="0" noProof="0" dirty="0">
                <a:ln>
                  <a:noFill/>
                </a:ln>
                <a:solidFill>
                  <a:srgbClr val="C00000"/>
                </a:solidFill>
                <a:effectLst/>
                <a:uLnTx/>
                <a:uFillTx/>
                <a:latin typeface="Arial"/>
                <a:ea typeface="+mn-ea"/>
                <a:cs typeface="Arial" pitchFamily="34" charset="0"/>
              </a:rPr>
              <a:t>)».</a:t>
            </a:r>
          </a:p>
        </p:txBody>
      </p:sp>
      <p:pic>
        <p:nvPicPr>
          <p:cNvPr id="5" name="Рисунок 4"/>
          <p:cNvPicPr>
            <a:picLocks noChangeAspect="1"/>
          </p:cNvPicPr>
          <p:nvPr/>
        </p:nvPicPr>
        <p:blipFill>
          <a:blip r:embed="rId3"/>
          <a:stretch>
            <a:fillRect/>
          </a:stretch>
        </p:blipFill>
        <p:spPr>
          <a:xfrm>
            <a:off x="0" y="2020741"/>
            <a:ext cx="3483429" cy="4973641"/>
          </a:xfrm>
          <a:prstGeom prst="rect">
            <a:avLst/>
          </a:prstGeom>
          <a:ln w="19050">
            <a:solidFill>
              <a:schemeClr val="accent1"/>
            </a:solidFill>
          </a:ln>
        </p:spPr>
      </p:pic>
      <p:pic>
        <p:nvPicPr>
          <p:cNvPr id="8" name="Рисунок 7"/>
          <p:cNvPicPr>
            <a:picLocks noChangeAspect="1"/>
          </p:cNvPicPr>
          <p:nvPr/>
        </p:nvPicPr>
        <p:blipFill>
          <a:blip r:embed="rId4"/>
          <a:stretch>
            <a:fillRect/>
          </a:stretch>
        </p:blipFill>
        <p:spPr>
          <a:xfrm>
            <a:off x="-40" y="-22252"/>
            <a:ext cx="785226" cy="785226"/>
          </a:xfrm>
          <a:prstGeom prst="rect">
            <a:avLst/>
          </a:prstGeom>
        </p:spPr>
      </p:pic>
      <p:sp>
        <p:nvSpPr>
          <p:cNvPr id="7" name="Прямокутник 6">
            <a:extLst>
              <a:ext uri="{FF2B5EF4-FFF2-40B4-BE49-F238E27FC236}">
                <a16:creationId xmlns:a16="http://schemas.microsoft.com/office/drawing/2014/main" id="{D8706953-2DAD-4371-82F6-D5402E0A2BA5}"/>
              </a:ext>
            </a:extLst>
          </p:cNvPr>
          <p:cNvSpPr/>
          <p:nvPr/>
        </p:nvSpPr>
        <p:spPr>
          <a:xfrm>
            <a:off x="4384664" y="860307"/>
            <a:ext cx="4953000" cy="1019959"/>
          </a:xfrm>
          <a:prstGeom prst="rect">
            <a:avLst/>
          </a:prstGeom>
        </p:spPr>
        <p:txBody>
          <a:bodyPr>
            <a:spAutoFit/>
          </a:bodyPr>
          <a:lstStyle/>
          <a:p>
            <a:pPr lvl="0" algn="just">
              <a:lnSpc>
                <a:spcPts val="2400"/>
              </a:lnSpc>
              <a:defRPr/>
            </a:pPr>
            <a:r>
              <a:rPr lang="uk-UA" altLang="ru-RU" sz="2400" b="1" dirty="0">
                <a:solidFill>
                  <a:srgbClr val="1F497D"/>
                </a:solidFill>
                <a:latin typeface="Calibri"/>
                <a:cs typeface="Arial" charset="0"/>
              </a:rPr>
              <a:t>ПРОФЕСІЯ:  «інженер-консультант (будівництво)». Узагальнена назва професії: «ІНЖЕНЕР-КОНСУЛЬТАНТ»</a:t>
            </a:r>
          </a:p>
        </p:txBody>
      </p:sp>
      <p:sp>
        <p:nvSpPr>
          <p:cNvPr id="9" name="Прямоугольник 6">
            <a:extLst>
              <a:ext uri="{FF2B5EF4-FFF2-40B4-BE49-F238E27FC236}">
                <a16:creationId xmlns:a16="http://schemas.microsoft.com/office/drawing/2014/main" id="{7A129516-CFF6-4B15-98AC-12C59E5F2DA4}"/>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316731715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5210" y="1556792"/>
            <a:ext cx="9332912" cy="5285293"/>
          </a:xfrm>
          <a:prstGeom prst="rect">
            <a:avLst/>
          </a:prstGeom>
        </p:spPr>
        <p:txBody>
          <a:bodyPr wrap="square">
            <a:spAutoFit/>
          </a:bodyPr>
          <a:lstStyle/>
          <a:p>
            <a:pPr marL="342900" marR="0" lvl="0" indent="-342900" algn="just" defTabSz="914400" rtl="0" eaLnBrk="1" fontAlgn="base" latinLnBrk="0" hangingPunct="1">
              <a:lnSpc>
                <a:spcPct val="107000"/>
              </a:lnSpc>
              <a:spcBef>
                <a:spcPct val="0"/>
              </a:spcBef>
              <a:spcAft>
                <a:spcPts val="400"/>
              </a:spcAft>
              <a:buClrTx/>
              <a:buSzTx/>
              <a:buFont typeface="Wingdings" panose="05000000000000000000" pitchFamily="2" charset="2"/>
              <a:buChar char="§"/>
              <a:tabLst/>
              <a:defRPr/>
            </a:pP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Інженер-консультант повинен отримати сертифікат </a:t>
            </a:r>
            <a:r>
              <a:rPr kumimoji="0" lang="uk-UA" sz="1700" b="1" i="0" u="none" strike="noStrike" kern="1200" cap="none" spc="0" normalizeH="0" baseline="0" noProof="0" dirty="0">
                <a:ln>
                  <a:noFill/>
                </a:ln>
                <a:solidFill>
                  <a:srgbClr val="C00000"/>
                </a:solidFill>
                <a:effectLst/>
                <a:uLnTx/>
                <a:uFillTx/>
                <a:latin typeface="Arial"/>
                <a:ea typeface="+mn-ea"/>
                <a:cs typeface="Arial" pitchFamily="34" charset="0"/>
              </a:rPr>
              <a:t>в органі з сертифікації персоналу, акредитованому </a:t>
            </a: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у відповідній сфері згідно із Законом України «Про акредитацію органів з оцінки відповідності» </a:t>
            </a:r>
            <a:r>
              <a:rPr kumimoji="0" lang="ru-RU" sz="1700" b="1" i="0" u="none" strike="noStrike" kern="1200" cap="none" spc="0" normalizeH="0" baseline="0" noProof="0" dirty="0">
                <a:ln>
                  <a:noFill/>
                </a:ln>
                <a:solidFill>
                  <a:srgbClr val="1F497D"/>
                </a:solidFill>
                <a:effectLst/>
                <a:uLnTx/>
                <a:uFillTx/>
                <a:latin typeface="Arial"/>
                <a:ea typeface="+mn-ea"/>
                <a:cs typeface="Arial" pitchFamily="34" charset="0"/>
              </a:rPr>
              <a:t>(пункт </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4-1 ст. 1 Закону України «Про регулювання містобудівної діяльності</a:t>
            </a:r>
            <a:r>
              <a:rPr kumimoji="0" lang="ru-RU" sz="1700" b="1" i="0" u="none" strike="noStrike" kern="1200" cap="none" spc="0" normalizeH="0" baseline="0" noProof="0" dirty="0">
                <a:ln>
                  <a:noFill/>
                </a:ln>
                <a:solidFill>
                  <a:srgbClr val="1F497D"/>
                </a:solidFill>
                <a:effectLst/>
                <a:uLnTx/>
                <a:uFillTx/>
                <a:latin typeface="Arial"/>
                <a:ea typeface="+mn-ea"/>
                <a:cs typeface="Arial" pitchFamily="34" charset="0"/>
              </a:rPr>
              <a:t>»)</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 </a:t>
            </a:r>
          </a:p>
          <a:p>
            <a:pPr marL="342900" marR="0" lvl="0" indent="-342900" algn="just" defTabSz="914400" rtl="0" eaLnBrk="1" fontAlgn="base" latinLnBrk="0" hangingPunct="1">
              <a:lnSpc>
                <a:spcPct val="107000"/>
              </a:lnSpc>
              <a:spcBef>
                <a:spcPct val="0"/>
              </a:spcBef>
              <a:spcAft>
                <a:spcPts val="400"/>
              </a:spcAft>
              <a:buClrTx/>
              <a:buSzTx/>
              <a:buFont typeface="Wingdings" panose="05000000000000000000" pitchFamily="2" charset="2"/>
              <a:buChar char="§"/>
              <a:tabLst/>
              <a:defRPr/>
            </a:pP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Інформація про інженера-консультанта має бути внесена до </a:t>
            </a:r>
            <a:r>
              <a:rPr kumimoji="0" lang="uk-UA" sz="1700" b="1" i="0" u="none" strike="noStrike" kern="1200" cap="none" spc="0" normalizeH="0" baseline="0" noProof="0" dirty="0">
                <a:ln>
                  <a:noFill/>
                </a:ln>
                <a:solidFill>
                  <a:srgbClr val="C00000"/>
                </a:solidFill>
                <a:effectLst/>
                <a:uLnTx/>
                <a:uFillTx/>
                <a:latin typeface="Arial"/>
                <a:ea typeface="+mn-ea"/>
                <a:cs typeface="Arial" pitchFamily="34" charset="0"/>
              </a:rPr>
              <a:t>Єдиної державної електронної системи у сфері будівництва</a:t>
            </a: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 </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(ст. 17 Закону України «Про архітектурну діяльність)</a:t>
            </a:r>
          </a:p>
          <a:p>
            <a:pPr marL="342900" marR="0" lvl="0" indent="-342900" algn="just" defTabSz="914400" rtl="0" eaLnBrk="1" fontAlgn="base" latinLnBrk="0" hangingPunct="1">
              <a:lnSpc>
                <a:spcPct val="107000"/>
              </a:lnSpc>
              <a:spcBef>
                <a:spcPct val="0"/>
              </a:spcBef>
              <a:spcAft>
                <a:spcPts val="400"/>
              </a:spcAft>
              <a:buClrTx/>
              <a:buSzTx/>
              <a:buFont typeface="Wingdings" panose="05000000000000000000" pitchFamily="2" charset="2"/>
              <a:buChar char="§"/>
              <a:tabLst/>
              <a:defRPr/>
            </a:pP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Інженер-консультант може виконувати роботи (послуги) щодо об’єктів </a:t>
            </a:r>
            <a:r>
              <a:rPr kumimoji="0" lang="uk-UA" sz="1700" b="1" i="0" u="none" strike="noStrike" kern="1200" cap="none" spc="0" normalizeH="0" baseline="0" noProof="0" dirty="0">
                <a:ln>
                  <a:noFill/>
                </a:ln>
                <a:solidFill>
                  <a:srgbClr val="C00000"/>
                </a:solidFill>
                <a:effectLst/>
                <a:uLnTx/>
                <a:uFillTx/>
                <a:latin typeface="Arial"/>
                <a:ea typeface="+mn-ea"/>
                <a:cs typeface="Arial" pitchFamily="34" charset="0"/>
              </a:rPr>
              <a:t>класу наслідків (відповідальності)</a:t>
            </a: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 що визначаються кваліфікаційними вимогами, які діють на час виконання робіт (послуг) для відповідної або нижчої категорії працівників </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(додаток 4 до Порядку ведення ЄДЕСБ, ПКМУ від</a:t>
            </a:r>
            <a:r>
              <a:rPr kumimoji="0" lang="ru-RU" sz="1700" b="1" i="0" u="none" strike="noStrike" kern="1200" cap="none" spc="0" normalizeH="0" baseline="0" noProof="0" dirty="0">
                <a:ln>
                  <a:noFill/>
                </a:ln>
                <a:solidFill>
                  <a:srgbClr val="1F497D"/>
                </a:solidFill>
                <a:effectLst/>
                <a:uLnTx/>
                <a:uFillTx/>
                <a:latin typeface="Arial"/>
                <a:ea typeface="+mn-ea"/>
                <a:cs typeface="Arial" pitchFamily="34" charset="0"/>
              </a:rPr>
              <a:t> 23.06.2021 № 681; </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професійний</a:t>
            </a:r>
            <a:r>
              <a:rPr kumimoji="0" lang="ru-RU" sz="1700" b="1" i="0" u="none" strike="noStrike" kern="1200" cap="none" spc="0" normalizeH="0" baseline="0" noProof="0" dirty="0">
                <a:ln>
                  <a:noFill/>
                </a:ln>
                <a:solidFill>
                  <a:srgbClr val="1F497D"/>
                </a:solidFill>
                <a:effectLst/>
                <a:uLnTx/>
                <a:uFillTx/>
                <a:latin typeface="Arial"/>
                <a:ea typeface="+mn-ea"/>
                <a:cs typeface="Arial" pitchFamily="34" charset="0"/>
              </a:rPr>
              <a:t> стандарт</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 наказ Мінекономіки від 13.01.2022 № 108-22</a:t>
            </a:r>
            <a:r>
              <a:rPr kumimoji="0" lang="ru-RU" sz="1700" b="1" i="0" u="none" strike="noStrike" kern="1200" cap="none" spc="0" normalizeH="0" baseline="0" noProof="0" dirty="0">
                <a:ln>
                  <a:noFill/>
                </a:ln>
                <a:solidFill>
                  <a:srgbClr val="1F497D"/>
                </a:solidFill>
                <a:effectLst/>
                <a:uLnTx/>
                <a:uFillTx/>
                <a:latin typeface="Arial"/>
                <a:ea typeface="+mn-ea"/>
                <a:cs typeface="Arial" pitchFamily="34" charset="0"/>
              </a:rPr>
              <a:t>)</a:t>
            </a:r>
            <a:endPar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endParaRPr>
          </a:p>
          <a:p>
            <a:pPr marL="342900" marR="0" lvl="0" indent="-342900" algn="just" defTabSz="914400" rtl="0" eaLnBrk="1" fontAlgn="base" latinLnBrk="0" hangingPunct="1">
              <a:lnSpc>
                <a:spcPct val="107000"/>
              </a:lnSpc>
              <a:spcBef>
                <a:spcPct val="0"/>
              </a:spcBef>
              <a:spcAft>
                <a:spcPts val="400"/>
              </a:spcAft>
              <a:buClrTx/>
              <a:buSzTx/>
              <a:buFont typeface="Wingdings" panose="05000000000000000000" pitchFamily="2" charset="2"/>
              <a:buChar char="§"/>
              <a:tabLst/>
              <a:defRPr/>
            </a:pPr>
            <a:r>
              <a:rPr kumimoji="0" lang="uk-UA" sz="1700" b="1" i="0" u="none" strike="noStrike" kern="1200" cap="none" spc="0" normalizeH="0" baseline="0" noProof="0" dirty="0">
                <a:ln>
                  <a:noFill/>
                </a:ln>
                <a:solidFill>
                  <a:prstClr val="black"/>
                </a:solidFill>
                <a:effectLst/>
                <a:uLnTx/>
                <a:uFillTx/>
                <a:latin typeface="Arial"/>
                <a:ea typeface="+mn-ea"/>
                <a:cs typeface="Arial" pitchFamily="34" charset="0"/>
              </a:rPr>
              <a:t>За відсутності зазначення у сертифікаті інженера-консультанта виду спеціалізації, дія такого сертифікату поширюється на всі види або групи об’єктів будівництва. У разі зазначення у сертифікаті виду спеціалізації, дія такого сертифікату обмежується виключно зазначеною у ньому спеціалізацією, і не поширюється на інші види або групи об’єктів будівництва </a:t>
            </a:r>
            <a:r>
              <a:rPr kumimoji="0" lang="uk-UA" sz="1700" b="1" i="0" u="none" strike="noStrike" kern="1200" cap="none" spc="0" normalizeH="0" baseline="0" noProof="0" dirty="0">
                <a:ln>
                  <a:noFill/>
                </a:ln>
                <a:solidFill>
                  <a:srgbClr val="1F497D"/>
                </a:solidFill>
                <a:effectLst/>
                <a:uLnTx/>
                <a:uFillTx/>
                <a:latin typeface="Arial"/>
                <a:ea typeface="+mn-ea"/>
                <a:cs typeface="Arial" pitchFamily="34" charset="0"/>
              </a:rPr>
              <a:t>(п. 1.3 професійного стандарту, наказ Мінекономіки від 13.01.2022 № 108-22)</a:t>
            </a:r>
          </a:p>
        </p:txBody>
      </p:sp>
      <p:sp>
        <p:nvSpPr>
          <p:cNvPr id="5" name="Заголовок 1"/>
          <p:cNvSpPr txBox="1">
            <a:spLocks/>
          </p:cNvSpPr>
          <p:nvPr/>
        </p:nvSpPr>
        <p:spPr>
          <a:xfrm>
            <a:off x="818750" y="1096950"/>
            <a:ext cx="8405833" cy="567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ПРОФЕСІЯ</a:t>
            </a:r>
            <a:r>
              <a:rPr kumimoji="0" lang="uk-UA" altLang="ru-RU" sz="2000" b="1" i="0" u="none" strike="noStrike" kern="1200" cap="none" spc="0" normalizeH="0" baseline="0" noProof="0" dirty="0">
                <a:ln>
                  <a:noFill/>
                </a:ln>
                <a:solidFill>
                  <a:srgbClr val="1F497D"/>
                </a:solidFill>
                <a:effectLst/>
                <a:uLnTx/>
                <a:uFillTx/>
                <a:latin typeface="Calibri"/>
                <a:ea typeface="+mj-ea"/>
                <a:cs typeface="Arial" charset="0"/>
              </a:rPr>
              <a:t>  </a:t>
            </a: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«ІНЖЕНЕР-КОНСУЛЬТАНТ»</a:t>
            </a:r>
          </a:p>
        </p:txBody>
      </p:sp>
      <p:pic>
        <p:nvPicPr>
          <p:cNvPr id="9" name="Рисунок 8"/>
          <p:cNvPicPr>
            <a:picLocks noChangeAspect="1"/>
          </p:cNvPicPr>
          <p:nvPr/>
        </p:nvPicPr>
        <p:blipFill>
          <a:blip r:embed="rId2"/>
          <a:stretch>
            <a:fillRect/>
          </a:stretch>
        </p:blipFill>
        <p:spPr>
          <a:xfrm>
            <a:off x="-40" y="-22252"/>
            <a:ext cx="785226" cy="785226"/>
          </a:xfrm>
          <a:prstGeom prst="rect">
            <a:avLst/>
          </a:prstGeom>
        </p:spPr>
      </p:pic>
      <p:sp>
        <p:nvSpPr>
          <p:cNvPr id="6" name="Прямоугольник 6">
            <a:extLst>
              <a:ext uri="{FF2B5EF4-FFF2-40B4-BE49-F238E27FC236}">
                <a16:creationId xmlns:a16="http://schemas.microsoft.com/office/drawing/2014/main" id="{AC8E68C2-4D12-4043-B40D-B91EA5D94DEF}"/>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17341184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5210" y="1556792"/>
            <a:ext cx="9332912" cy="5252592"/>
          </a:xfrm>
          <a:prstGeom prst="rect">
            <a:avLst/>
          </a:prstGeom>
        </p:spPr>
        <p:txBody>
          <a:bodyPr wrap="square">
            <a:spAutoFit/>
          </a:bodyPr>
          <a:lstStyle/>
          <a:p>
            <a:pPr marL="0" marR="0" lvl="0" indent="0" algn="ctr" defTabSz="914400" rtl="0" eaLnBrk="1" fontAlgn="base" latinLnBrk="0" hangingPunct="1">
              <a:lnSpc>
                <a:spcPct val="107000"/>
              </a:lnSpc>
              <a:spcBef>
                <a:spcPct val="0"/>
              </a:spcBef>
              <a:spcAft>
                <a:spcPts val="1200"/>
              </a:spcAft>
              <a:buClrTx/>
              <a:buSzTx/>
              <a:buFontTx/>
              <a:buNone/>
              <a:tabLst/>
              <a:defRPr/>
            </a:pPr>
            <a:r>
              <a:rPr lang="uk-UA" b="1" dirty="0">
                <a:solidFill>
                  <a:srgbClr val="1F497D"/>
                </a:solidFill>
                <a:latin typeface="Arial"/>
                <a:cs typeface="Arial" pitchFamily="34" charset="0"/>
              </a:rPr>
              <a:t>ДЕ МОЖЕ ПРАЦЮВАТИ ІНЖЕНЕР-КОНСУЛЬТАНТ (БУДІВНИЦТВО)?</a:t>
            </a:r>
          </a:p>
          <a:p>
            <a:pPr marL="342900" marR="0" lvl="0" indent="-342900" algn="just" defTabSz="914400" rtl="0" eaLnBrk="1" fontAlgn="base" latinLnBrk="0" hangingPunct="1">
              <a:lnSpc>
                <a:spcPct val="107000"/>
              </a:lnSpc>
              <a:spcBef>
                <a:spcPct val="0"/>
              </a:spcBef>
              <a:spcAft>
                <a:spcPts val="600"/>
              </a:spcAft>
              <a:buClrTx/>
              <a:buSzTx/>
              <a:buFont typeface="Wingdings" panose="05000000000000000000" pitchFamily="2" charset="2"/>
              <a:buChar char="§"/>
              <a:tabLst/>
              <a:defRPr/>
            </a:pPr>
            <a:r>
              <a:rPr lang="uk-UA" sz="1700" b="1" dirty="0">
                <a:solidFill>
                  <a:prstClr val="black"/>
                </a:solidFill>
                <a:latin typeface="Arial"/>
                <a:cs typeface="Arial" pitchFamily="34" charset="0"/>
              </a:rPr>
              <a:t>Перелік трудових функцій та професійних компетентностей, визначених професійним стандартом, дозволяє залучати інженера-консультанта до багатьох видів економічної діяльності</a:t>
            </a:r>
          </a:p>
          <a:p>
            <a:pPr marL="342900" lvl="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Законодавством не встановлено обмежень щодо залучення до складу будь-яких підприємств, установ та організацій (замовників, підрядників, проектних та експертних організацій) працівників різних професій, спеціалізацій, рівнів професійної кваліфікації, знання та досвід яких потрібні для якісного виконання робіт чи надання послуг, зокрема сертифікованих інженерів-консультантів </a:t>
            </a:r>
          </a:p>
          <a:p>
            <a:pPr marL="342900" lvl="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Необхідність та склад штатного персоналу і залучених за окремими договорами фахівців обумовлюється напрямками діяльності підприємства чи організації, особливостями та складністю проектів, що реалізуються, вимогами тендерної документації замовника при здійсненні закупівель тощо</a:t>
            </a:r>
          </a:p>
          <a:p>
            <a:pPr marL="342900" lvl="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При цьому послуги інженера-консультанта надаються за договором про надання інженерно-консультаційних послуг, то ж </a:t>
            </a:r>
            <a:r>
              <a:rPr lang="uk-UA" sz="1700" b="1" dirty="0">
                <a:solidFill>
                  <a:srgbClr val="C00000"/>
                </a:solidFill>
                <a:latin typeface="Arial"/>
                <a:cs typeface="Arial" pitchFamily="34" charset="0"/>
              </a:rPr>
              <a:t>саме в рамках такого договору </a:t>
            </a:r>
            <a:r>
              <a:rPr lang="uk-UA" sz="1700" b="1" dirty="0">
                <a:solidFill>
                  <a:prstClr val="black"/>
                </a:solidFill>
                <a:latin typeface="Arial"/>
                <a:cs typeface="Arial" pitchFamily="34" charset="0"/>
              </a:rPr>
              <a:t>(у складі інжинірингової компанії або як ФОП) </a:t>
            </a:r>
            <a:r>
              <a:rPr lang="uk-UA" sz="1700" b="1" dirty="0">
                <a:solidFill>
                  <a:srgbClr val="C00000"/>
                </a:solidFill>
                <a:latin typeface="Arial"/>
                <a:cs typeface="Arial" pitchFamily="34" charset="0"/>
              </a:rPr>
              <a:t>інженер-консультант виконує свою основну функцію – надання інженерно-консультаційних послуг </a:t>
            </a:r>
          </a:p>
        </p:txBody>
      </p:sp>
      <p:sp>
        <p:nvSpPr>
          <p:cNvPr id="5" name="Заголовок 1"/>
          <p:cNvSpPr txBox="1">
            <a:spLocks/>
          </p:cNvSpPr>
          <p:nvPr/>
        </p:nvSpPr>
        <p:spPr>
          <a:xfrm>
            <a:off x="818750" y="1096950"/>
            <a:ext cx="8405833" cy="567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ПРОФЕСІЯ</a:t>
            </a:r>
            <a:r>
              <a:rPr kumimoji="0" lang="uk-UA" altLang="ru-RU" sz="2000" b="1" i="0" u="none" strike="noStrike" kern="1200" cap="none" spc="0" normalizeH="0" baseline="0" noProof="0" dirty="0">
                <a:ln>
                  <a:noFill/>
                </a:ln>
                <a:solidFill>
                  <a:srgbClr val="1F497D"/>
                </a:solidFill>
                <a:effectLst/>
                <a:uLnTx/>
                <a:uFillTx/>
                <a:latin typeface="Calibri"/>
                <a:ea typeface="+mj-ea"/>
                <a:cs typeface="Arial" charset="0"/>
              </a:rPr>
              <a:t>  </a:t>
            </a: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«ІНЖЕНЕР-КОНСУЛЬТАНТ»</a:t>
            </a:r>
          </a:p>
        </p:txBody>
      </p:sp>
      <p:pic>
        <p:nvPicPr>
          <p:cNvPr id="8" name="Рисунок 7"/>
          <p:cNvPicPr>
            <a:picLocks noChangeAspect="1"/>
          </p:cNvPicPr>
          <p:nvPr/>
        </p:nvPicPr>
        <p:blipFill>
          <a:blip r:embed="rId2"/>
          <a:stretch>
            <a:fillRect/>
          </a:stretch>
        </p:blipFill>
        <p:spPr>
          <a:xfrm>
            <a:off x="-40" y="-22252"/>
            <a:ext cx="785226" cy="785226"/>
          </a:xfrm>
          <a:prstGeom prst="rect">
            <a:avLst/>
          </a:prstGeom>
        </p:spPr>
      </p:pic>
      <p:sp>
        <p:nvSpPr>
          <p:cNvPr id="6" name="Прямоугольник 6">
            <a:extLst>
              <a:ext uri="{FF2B5EF4-FFF2-40B4-BE49-F238E27FC236}">
                <a16:creationId xmlns:a16="http://schemas.microsoft.com/office/drawing/2014/main" id="{9D4F8E03-3198-41CE-893D-500E3F7F6A68}"/>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272317807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5210" y="1556792"/>
            <a:ext cx="9332912" cy="5126532"/>
          </a:xfrm>
          <a:prstGeom prst="rect">
            <a:avLst/>
          </a:prstGeom>
        </p:spPr>
        <p:txBody>
          <a:bodyPr wrap="square">
            <a:spAutoFit/>
          </a:bodyPr>
          <a:lstStyle/>
          <a:p>
            <a:pPr marL="0" marR="0" lvl="0" indent="0" algn="ctr" defTabSz="914400" rtl="0" eaLnBrk="1" fontAlgn="base" latinLnBrk="0" hangingPunct="1">
              <a:lnSpc>
                <a:spcPct val="107000"/>
              </a:lnSpc>
              <a:spcBef>
                <a:spcPct val="0"/>
              </a:spcBef>
              <a:spcAft>
                <a:spcPts val="1200"/>
              </a:spcAft>
              <a:buClrTx/>
              <a:buSzTx/>
              <a:buFontTx/>
              <a:buNone/>
              <a:tabLst/>
              <a:defRPr/>
            </a:pPr>
            <a:r>
              <a:rPr lang="uk-UA" b="1" dirty="0">
                <a:solidFill>
                  <a:srgbClr val="1F497D"/>
                </a:solidFill>
                <a:latin typeface="Arial"/>
                <a:cs typeface="Arial" pitchFamily="34" charset="0"/>
              </a:rPr>
              <a:t>ІНШИЙ ПЕРСОНАЛ У СКЛАДІ ІНЖЕНЕРА-КОНСУЛЬТАНТА</a:t>
            </a:r>
          </a:p>
          <a:p>
            <a:pPr marL="342900" lvl="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Інженерно-консультаційні послуги є комплексом складних і різноманітних дій правового, юридичного, технологічного, </a:t>
            </a:r>
            <a:r>
              <a:rPr lang="uk-UA" sz="1700" b="1" dirty="0" err="1">
                <a:solidFill>
                  <a:prstClr val="black"/>
                </a:solidFill>
                <a:latin typeface="Arial"/>
                <a:cs typeface="Arial" pitchFamily="34" charset="0"/>
              </a:rPr>
              <a:t>медіаційного</a:t>
            </a:r>
            <a:r>
              <a:rPr lang="uk-UA" sz="1700" b="1" dirty="0">
                <a:solidFill>
                  <a:prstClr val="black"/>
                </a:solidFill>
                <a:latin typeface="Arial"/>
                <a:cs typeface="Arial" pitchFamily="34" charset="0"/>
              </a:rPr>
              <a:t>, управлінського характеру, який виконується колективом кваліфікованих фахівців</a:t>
            </a:r>
          </a:p>
          <a:p>
            <a:pPr marL="34290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Персонал, необхідний для надання інженерно-консультаційних послуг залежно від специфіки об'єкта визначає Інженер-консультант (суб'єкт господарювання) </a:t>
            </a:r>
          </a:p>
          <a:p>
            <a:pPr marL="342900" lvl="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Замовник має право установити вимоги щодо наявність у виконавця працівників відповідної кваліфікації, які мають необхідні знання та досвід</a:t>
            </a:r>
          </a:p>
          <a:p>
            <a:pPr marL="342900" lvl="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Вимоги до персоналу визначаються законодавством України (крім випадків, якщо міжнародним договором України, згода на обов'язковість якого надана Верховною Радою України, установлено інше)</a:t>
            </a:r>
          </a:p>
          <a:p>
            <a:pPr marL="342900" indent="-342900" algn="just">
              <a:lnSpc>
                <a:spcPct val="107000"/>
              </a:lnSpc>
              <a:spcAft>
                <a:spcPts val="600"/>
              </a:spcAft>
              <a:buFont typeface="Wingdings" panose="05000000000000000000" pitchFamily="2" charset="2"/>
              <a:buChar char="§"/>
            </a:pPr>
            <a:r>
              <a:rPr lang="uk-UA" sz="1700" b="1" dirty="0">
                <a:solidFill>
                  <a:prstClr val="black"/>
                </a:solidFill>
                <a:latin typeface="Arial"/>
                <a:cs typeface="Arial" pitchFamily="34" charset="0"/>
              </a:rPr>
              <a:t>При залученні іноземних фахівців слід враховувати вимоги законодавства щодо визнання документів про освіту та отримання права на працевлаштування</a:t>
            </a:r>
          </a:p>
          <a:p>
            <a:pPr marL="342900" lvl="0" indent="-342900" algn="just">
              <a:lnSpc>
                <a:spcPct val="107000"/>
              </a:lnSpc>
              <a:spcAft>
                <a:spcPts val="600"/>
              </a:spcAft>
              <a:buFont typeface="Wingdings" panose="05000000000000000000" pitchFamily="2" charset="2"/>
              <a:buChar char="§"/>
            </a:pPr>
            <a:r>
              <a:rPr lang="uk-UA" sz="1700" b="1" dirty="0">
                <a:solidFill>
                  <a:srgbClr val="C00000"/>
                </a:solidFill>
                <a:latin typeface="Arial"/>
                <a:cs typeface="Arial" pitchFamily="34" charset="0"/>
              </a:rPr>
              <a:t>Важливо:</a:t>
            </a:r>
            <a:r>
              <a:rPr lang="uk-UA" sz="1700" b="1" dirty="0">
                <a:solidFill>
                  <a:prstClr val="black"/>
                </a:solidFill>
                <a:latin typeface="Arial"/>
                <a:cs typeface="Arial" pitchFamily="34" charset="0"/>
              </a:rPr>
              <a:t> суб’єкт господарювання, що не має у своєму складі інженерів-консультантів (будівництво) із сертифікатом, виданим органом, акредитованим у відповідній сфері згідно із законом, не є інженером-консультантом</a:t>
            </a:r>
          </a:p>
        </p:txBody>
      </p:sp>
      <p:sp>
        <p:nvSpPr>
          <p:cNvPr id="5" name="Заголовок 1"/>
          <p:cNvSpPr txBox="1">
            <a:spLocks/>
          </p:cNvSpPr>
          <p:nvPr/>
        </p:nvSpPr>
        <p:spPr>
          <a:xfrm>
            <a:off x="818750" y="1096950"/>
            <a:ext cx="8405833" cy="567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ПРОФЕСІЯ</a:t>
            </a:r>
            <a:r>
              <a:rPr kumimoji="0" lang="uk-UA" altLang="ru-RU" sz="2000" b="1" i="0" u="none" strike="noStrike" kern="1200" cap="none" spc="0" normalizeH="0" baseline="0" noProof="0" dirty="0">
                <a:ln>
                  <a:noFill/>
                </a:ln>
                <a:solidFill>
                  <a:srgbClr val="1F497D"/>
                </a:solidFill>
                <a:effectLst/>
                <a:uLnTx/>
                <a:uFillTx/>
                <a:latin typeface="Calibri"/>
                <a:ea typeface="+mj-ea"/>
                <a:cs typeface="Arial" charset="0"/>
              </a:rPr>
              <a:t>  </a:t>
            </a:r>
            <a:r>
              <a:rPr kumimoji="0" lang="uk-UA" altLang="ru-RU" sz="2800" b="1" i="0" u="none" strike="noStrike" kern="1200" cap="none" spc="0" normalizeH="0" baseline="0" noProof="0" dirty="0">
                <a:ln>
                  <a:noFill/>
                </a:ln>
                <a:solidFill>
                  <a:srgbClr val="1F497D"/>
                </a:solidFill>
                <a:effectLst/>
                <a:uLnTx/>
                <a:uFillTx/>
                <a:latin typeface="Calibri"/>
                <a:ea typeface="+mj-ea"/>
                <a:cs typeface="Arial" charset="0"/>
              </a:rPr>
              <a:t>«ІНЖЕНЕР-КОНСУЛЬТАНТ» і не тільки</a:t>
            </a:r>
          </a:p>
        </p:txBody>
      </p:sp>
      <p:pic>
        <p:nvPicPr>
          <p:cNvPr id="8" name="Рисунок 7"/>
          <p:cNvPicPr>
            <a:picLocks noChangeAspect="1"/>
          </p:cNvPicPr>
          <p:nvPr/>
        </p:nvPicPr>
        <p:blipFill>
          <a:blip r:embed="rId2"/>
          <a:stretch>
            <a:fillRect/>
          </a:stretch>
        </p:blipFill>
        <p:spPr>
          <a:xfrm>
            <a:off x="-40" y="-22252"/>
            <a:ext cx="785226" cy="785226"/>
          </a:xfrm>
          <a:prstGeom prst="rect">
            <a:avLst/>
          </a:prstGeom>
        </p:spPr>
      </p:pic>
      <p:sp>
        <p:nvSpPr>
          <p:cNvPr id="6" name="Прямоугольник 6">
            <a:extLst>
              <a:ext uri="{FF2B5EF4-FFF2-40B4-BE49-F238E27FC236}">
                <a16:creationId xmlns:a16="http://schemas.microsoft.com/office/drawing/2014/main" id="{6BF3AFF4-98F6-4156-9DA8-D8858A312C25}"/>
              </a:ext>
            </a:extLst>
          </p:cNvPr>
          <p:cNvSpPr/>
          <p:nvPr/>
        </p:nvSpPr>
        <p:spPr>
          <a:xfrm>
            <a:off x="992560" y="0"/>
            <a:ext cx="8694985" cy="523220"/>
          </a:xfrm>
          <a:prstGeom prst="rect">
            <a:avLst/>
          </a:prstGeom>
        </p:spPr>
        <p:txBody>
          <a:bodyPr wrap="square">
            <a:spAutoFit/>
          </a:bodyPr>
          <a:lstStyle/>
          <a:p>
            <a:r>
              <a:rPr lang="ru-RU" sz="1400" dirty="0"/>
              <a:t>РОЗВИТОК ІНЖИНІРИНГОВОЇ ДІЯЛЬНОСТІ ТА ЗАПОБІГАННЯ КОРУПЦІЙНИМ РИЗИКАМ ПРИ РЕАЛІЗАЦІЇ ПРОЕКТІВ З ВІДБУДОВИ УКРАЇНИ</a:t>
            </a:r>
            <a:r>
              <a:rPr lang="uk-UA" sz="1400" dirty="0"/>
              <a:t>: зустріч активу і партнерів МГІК, 21.11.2025</a:t>
            </a:r>
          </a:p>
        </p:txBody>
      </p:sp>
    </p:spTree>
    <p:extLst>
      <p:ext uri="{BB962C8B-B14F-4D97-AF65-F5344CB8AC3E}">
        <p14:creationId xmlns:p14="http://schemas.microsoft.com/office/powerpoint/2010/main" val="282174170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4&quot;&gt;&lt;elem m_fUsage=&quot;3.43900000000000010000E+000&quot;&gt;&lt;m_ppcolschidx val=&quot;0&quot;/&gt;&lt;m_rgb r=&quot;dc&quot; g=&quot;fa&quot; b=&quot;e1&quot;/&gt;&lt;/elem&gt;&lt;elem m_fUsage=&quot;1.00973790000000000000E+000&quot;&gt;&lt;m_ppcolschidx val=&quot;0&quot;/&gt;&lt;m_rgb r=&quot;0&quot; g=&quot;b0&quot; b=&quot;50&quot;/&gt;&lt;/elem&gt;&lt;elem m_fUsage=&quot;6.56100000000000130000E-001&quot;&gt;&lt;m_ppcolschidx val=&quot;0&quot;/&gt;&lt;m_rgb r=&quot;f2&quot; g=&quot;d5&quot; b=&quot;d0&quot;/&gt;&lt;/elem&gt;&lt;elem m_fUsage=&quot;5.90490000000000180000E-001&quot;&gt;&lt;m_ppcolschidx val=&quot;0&quot;/&gt;&lt;m_rgb r=&quot;ec&quot; g=&quot;c0&quot; b=&quot;b9&quot;/&gt;&lt;/elem&gt;&lt;/m_vecMRU&gt;&lt;/m_mruColor&gt;&lt;m_mapectfillschemeMRU&gt;&lt;key val=&quot;0&quot;/&gt;&lt;elem&gt;&lt;m_nPartnerID val=&quot;530&quot;/&gt;&lt;m_nIndex val=&quot;4&quot;/&gt;&lt;/elem&gt;&lt;key val=&quot;1&quot;/&gt;&lt;elem&gt;&lt;m_nPartnerID val=&quot;530&quot;/&gt;&lt;m_nIndex val=&quot;4&quot;/&gt;&lt;/elem&gt;&lt;key val=&quot;2&quot;/&gt;&lt;elem&gt;&lt;m_nPartnerID val=&quot;530&quot;/&gt;&lt;m_nIndex val=&quot;4&quot;/&gt;&lt;/elem&gt;&lt;key val=&quot;3&quot;/&gt;&lt;elem&gt;&lt;m_nPartnerID val=&quot;530&quot;/&gt;&lt;m_nIndex val=&quot;5&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4099"/>
</p:tagLst>
</file>

<file path=ppt/theme/theme1.xml><?xml version="1.0" encoding="utf-8"?>
<a:theme xmlns:a="http://schemas.openxmlformats.org/drawingml/2006/main" name="Тема1">
  <a:themeElements>
    <a:clrScheme name="Custom 3">
      <a:dk1>
        <a:srgbClr val="262626"/>
      </a:dk1>
      <a:lt1>
        <a:srgbClr val="FFFFFF"/>
      </a:lt1>
      <a:dk2>
        <a:srgbClr val="1F497D"/>
      </a:dk2>
      <a:lt2>
        <a:srgbClr val="EEECE1"/>
      </a:lt2>
      <a:accent1>
        <a:srgbClr val="7F7F7F"/>
      </a:accent1>
      <a:accent2>
        <a:srgbClr val="3B3B3B"/>
      </a:accent2>
      <a:accent3>
        <a:srgbClr val="0070C0"/>
      </a:accent3>
      <a:accent4>
        <a:srgbClr val="BFBFBF"/>
      </a:accent4>
      <a:accent5>
        <a:srgbClr val="7F7F7F"/>
      </a:accent5>
      <a:accent6>
        <a:srgbClr val="BFBFBF"/>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26880</TotalTime>
  <Words>1655</Words>
  <Application>Microsoft Office PowerPoint</Application>
  <PresentationFormat>Аркуш A4 (210x297 мм)</PresentationFormat>
  <Paragraphs>87</Paragraphs>
  <Slides>12</Slides>
  <Notes>3</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12</vt:i4>
      </vt:variant>
    </vt:vector>
  </HeadingPairs>
  <TitlesOfParts>
    <vt:vector size="17" baseType="lpstr">
      <vt:lpstr>Arial</vt:lpstr>
      <vt:lpstr>Calibri</vt:lpstr>
      <vt:lpstr>Times New Roman</vt:lpstr>
      <vt:lpstr>Wingdings</vt:lpstr>
      <vt:lpstr>Тема1</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Светлана Шостак</dc:creator>
  <cp:lastModifiedBy>User</cp:lastModifiedBy>
  <cp:revision>2133</cp:revision>
  <cp:lastPrinted>2025-11-20T15:59:51Z</cp:lastPrinted>
  <dcterms:created xsi:type="dcterms:W3CDTF">1601-01-01T00:00:00Z</dcterms:created>
  <dcterms:modified xsi:type="dcterms:W3CDTF">2025-11-21T15:27:51Z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