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8" r:id="rId4"/>
  </p:sldMasterIdLst>
  <p:notesMasterIdLst>
    <p:notesMasterId r:id="rId25"/>
  </p:notesMasterIdLst>
  <p:handoutMasterIdLst>
    <p:handoutMasterId r:id="rId26"/>
  </p:handoutMasterIdLst>
  <p:sldIdLst>
    <p:sldId id="2561" r:id="rId5"/>
    <p:sldId id="2608" r:id="rId6"/>
    <p:sldId id="2575" r:id="rId7"/>
    <p:sldId id="2630" r:id="rId8"/>
    <p:sldId id="2583" r:id="rId9"/>
    <p:sldId id="2597" r:id="rId10"/>
    <p:sldId id="2631" r:id="rId11"/>
    <p:sldId id="2578" r:id="rId12"/>
    <p:sldId id="2581" r:id="rId13"/>
    <p:sldId id="2610" r:id="rId14"/>
    <p:sldId id="2628" r:id="rId15"/>
    <p:sldId id="2625" r:id="rId16"/>
    <p:sldId id="2623" r:id="rId17"/>
    <p:sldId id="2620" r:id="rId18"/>
    <p:sldId id="2621" r:id="rId19"/>
    <p:sldId id="2622" r:id="rId20"/>
    <p:sldId id="2624" r:id="rId21"/>
    <p:sldId id="2626" r:id="rId22"/>
    <p:sldId id="2629" r:id="rId23"/>
    <p:sldId id="260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" id="{6BEE28CB-F12E-48E7-9003-4CE2A23214E5}">
          <p14:sldIdLst>
            <p14:sldId id="2561"/>
            <p14:sldId id="2608"/>
          </p14:sldIdLst>
        </p14:section>
        <p14:section name="Що є БІМ і його переваги" id="{F788385C-FEC4-4F1A-910B-6A61EDCB13F5}">
          <p14:sldIdLst>
            <p14:sldId id="2575"/>
            <p14:sldId id="2630"/>
            <p14:sldId id="2583"/>
            <p14:sldId id="2597"/>
          </p14:sldIdLst>
        </p14:section>
        <p14:section name="Міжнородні практики і тренди" id="{4D97F991-ABFC-4698-9EBE-77C267CE9D6C}">
          <p14:sldIdLst>
            <p14:sldId id="2631"/>
            <p14:sldId id="2578"/>
            <p14:sldId id="2581"/>
          </p14:sldIdLst>
        </p14:section>
        <p14:section name="Контекст відбудови" id="{4BF75406-3444-468D-A11B-A7EB1AE3A0E8}">
          <p14:sldIdLst>
            <p14:sldId id="2610"/>
            <p14:sldId id="2628"/>
            <p14:sldId id="2625"/>
            <p14:sldId id="2623"/>
            <p14:sldId id="2620"/>
            <p14:sldId id="2621"/>
            <p14:sldId id="2622"/>
            <p14:sldId id="2624"/>
            <p14:sldId id="2626"/>
            <p14:sldId id="2629"/>
            <p14:sldId id="26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0E4221-6F06-64E5-5214-772388C857B5}" name="Elizabeth Feldbruegge (ALLEGIS GROUP HOLDINGS INC)" initials="EF(GHI" userId="S::v-felizabeth@microsoft.com::ba5aea11-28e4-484d-8e49-c15efb1bd2e9" providerId="AD"/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7" autoAdjust="0"/>
    <p:restoredTop sz="83977" autoAdjust="0"/>
  </p:normalViewPr>
  <p:slideViewPr>
    <p:cSldViewPr snapToGrid="0">
      <p:cViewPr varScale="1">
        <p:scale>
          <a:sx n="90" d="100"/>
          <a:sy n="90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D8772-39C4-4D2C-BD2F-F4F1613AFA2D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</dgm:pt>
    <dgm:pt modelId="{D6DF782A-393C-4D0F-8B59-34BCB9BE0AB9}">
      <dgm:prSet phldrT="[Текст]"/>
      <dgm:spPr/>
      <dgm:t>
        <a:bodyPr/>
        <a:lstStyle/>
        <a:p>
          <a:r>
            <a:rPr lang="uk-UA" dirty="0"/>
            <a:t>Інформація про об’єкт</a:t>
          </a:r>
          <a:endParaRPr lang="ru-UA" dirty="0"/>
        </a:p>
      </dgm:t>
    </dgm:pt>
    <dgm:pt modelId="{717CC98A-A6AA-4DF9-A6DC-82E6051F541A}" type="parTrans" cxnId="{9C487C11-B3E3-4006-AC53-7710C59DE9D9}">
      <dgm:prSet/>
      <dgm:spPr/>
      <dgm:t>
        <a:bodyPr/>
        <a:lstStyle/>
        <a:p>
          <a:endParaRPr lang="ru-UA"/>
        </a:p>
      </dgm:t>
    </dgm:pt>
    <dgm:pt modelId="{883F8830-92BD-4B6E-8E45-CC31B59A2C4D}" type="sibTrans" cxnId="{9C487C11-B3E3-4006-AC53-7710C59DE9D9}">
      <dgm:prSet/>
      <dgm:spPr/>
      <dgm:t>
        <a:bodyPr/>
        <a:lstStyle/>
        <a:p>
          <a:endParaRPr lang="ru-UA"/>
        </a:p>
      </dgm:t>
    </dgm:pt>
    <dgm:pt modelId="{5031E7E6-BB29-429B-B3FF-9C0C82115583}">
      <dgm:prSet phldrT="[Текст]"/>
      <dgm:spPr/>
      <dgm:t>
        <a:bodyPr/>
        <a:lstStyle/>
        <a:p>
          <a:r>
            <a:rPr lang="en-US" dirty="0"/>
            <a:t>BIM </a:t>
          </a:r>
          <a:r>
            <a:rPr lang="uk-UA" dirty="0"/>
            <a:t>модель</a:t>
          </a:r>
          <a:endParaRPr lang="ru-UA" dirty="0"/>
        </a:p>
      </dgm:t>
    </dgm:pt>
    <dgm:pt modelId="{EC1D01EB-3E04-42FF-BA71-234ADDA67121}" type="parTrans" cxnId="{E3D8355A-52AC-4D12-ABEE-7CB2B58A675C}">
      <dgm:prSet/>
      <dgm:spPr/>
      <dgm:t>
        <a:bodyPr/>
        <a:lstStyle/>
        <a:p>
          <a:endParaRPr lang="ru-UA"/>
        </a:p>
      </dgm:t>
    </dgm:pt>
    <dgm:pt modelId="{290742C9-654B-4F85-820F-D491873BBFF1}" type="sibTrans" cxnId="{E3D8355A-52AC-4D12-ABEE-7CB2B58A675C}">
      <dgm:prSet/>
      <dgm:spPr/>
      <dgm:t>
        <a:bodyPr/>
        <a:lstStyle/>
        <a:p>
          <a:endParaRPr lang="ru-UA"/>
        </a:p>
      </dgm:t>
    </dgm:pt>
    <dgm:pt modelId="{F1E621D7-8784-4BA7-AF0E-CFA05F4DB675}">
      <dgm:prSet phldrT="[Текст]"/>
      <dgm:spPr/>
      <dgm:t>
        <a:bodyPr/>
        <a:lstStyle/>
        <a:p>
          <a:r>
            <a:rPr lang="uk-UA" dirty="0"/>
            <a:t>Середовище загальних даних</a:t>
          </a:r>
          <a:endParaRPr lang="ru-UA" dirty="0"/>
        </a:p>
      </dgm:t>
    </dgm:pt>
    <dgm:pt modelId="{5A12988B-942A-45B2-83C0-169750F1E50B}" type="parTrans" cxnId="{957D5887-96C7-41BD-B57D-48FD53931017}">
      <dgm:prSet/>
      <dgm:spPr/>
      <dgm:t>
        <a:bodyPr/>
        <a:lstStyle/>
        <a:p>
          <a:endParaRPr lang="ru-UA"/>
        </a:p>
      </dgm:t>
    </dgm:pt>
    <dgm:pt modelId="{4EE961F2-9E49-432D-B4AB-21B1A60463E9}" type="sibTrans" cxnId="{957D5887-96C7-41BD-B57D-48FD53931017}">
      <dgm:prSet/>
      <dgm:spPr/>
      <dgm:t>
        <a:bodyPr/>
        <a:lstStyle/>
        <a:p>
          <a:endParaRPr lang="en-US"/>
        </a:p>
      </dgm:t>
    </dgm:pt>
    <dgm:pt modelId="{EB01207E-9337-4768-B0DA-DD0012336BBE}">
      <dgm:prSet phldrT="[Текст]"/>
      <dgm:spPr/>
      <dgm:t>
        <a:bodyPr/>
        <a:lstStyle/>
        <a:p>
          <a:r>
            <a:rPr lang="uk-UA"/>
            <a:t>Управління інформацією</a:t>
          </a:r>
          <a:endParaRPr lang="ru-UA" dirty="0"/>
        </a:p>
      </dgm:t>
    </dgm:pt>
    <dgm:pt modelId="{49BFE91F-BFA8-4DAD-987C-F12F5D4E98B4}" type="parTrans" cxnId="{F669FBA8-3E99-462F-8FE7-C55021EA18AB}">
      <dgm:prSet/>
      <dgm:spPr/>
      <dgm:t>
        <a:bodyPr/>
        <a:lstStyle/>
        <a:p>
          <a:endParaRPr lang="ru-UA"/>
        </a:p>
      </dgm:t>
    </dgm:pt>
    <dgm:pt modelId="{AE1C311E-A610-4512-B6BC-4D3B6E7EE98E}" type="sibTrans" cxnId="{F669FBA8-3E99-462F-8FE7-C55021EA18AB}">
      <dgm:prSet/>
      <dgm:spPr/>
      <dgm:t>
        <a:bodyPr/>
        <a:lstStyle/>
        <a:p>
          <a:endParaRPr lang="en-US"/>
        </a:p>
      </dgm:t>
    </dgm:pt>
    <dgm:pt modelId="{6B24B73D-983B-4E0C-B3E7-27DC7828DA2F}" type="pres">
      <dgm:prSet presAssocID="{D43D8772-39C4-4D2C-BD2F-F4F1613AFA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F607AB-B18E-4E3E-A866-612E7241E53A}" type="pres">
      <dgm:prSet presAssocID="{5031E7E6-BB29-429B-B3FF-9C0C82115583}" presName="hierRoot1" presStyleCnt="0"/>
      <dgm:spPr/>
    </dgm:pt>
    <dgm:pt modelId="{E7BB7152-0827-4C13-9927-4178CFBC1F54}" type="pres">
      <dgm:prSet presAssocID="{5031E7E6-BB29-429B-B3FF-9C0C82115583}" presName="composite" presStyleCnt="0"/>
      <dgm:spPr/>
    </dgm:pt>
    <dgm:pt modelId="{3015A222-45E7-4496-A675-3B9D30986D70}" type="pres">
      <dgm:prSet presAssocID="{5031E7E6-BB29-429B-B3FF-9C0C82115583}" presName="background" presStyleLbl="node0" presStyleIdx="0" presStyleCnt="4"/>
      <dgm:spPr/>
    </dgm:pt>
    <dgm:pt modelId="{7F27B307-7F55-4B2F-A806-157044766671}" type="pres">
      <dgm:prSet presAssocID="{5031E7E6-BB29-429B-B3FF-9C0C82115583}" presName="text" presStyleLbl="fgAcc0" presStyleIdx="0" presStyleCnt="4">
        <dgm:presLayoutVars>
          <dgm:chPref val="3"/>
        </dgm:presLayoutVars>
      </dgm:prSet>
      <dgm:spPr/>
    </dgm:pt>
    <dgm:pt modelId="{9EFF459B-EA4A-4A78-8B87-0BF6E2E5A300}" type="pres">
      <dgm:prSet presAssocID="{5031E7E6-BB29-429B-B3FF-9C0C82115583}" presName="hierChild2" presStyleCnt="0"/>
      <dgm:spPr/>
    </dgm:pt>
    <dgm:pt modelId="{E00AD3EF-C929-49EF-BC4C-4BC2B68C46CD}" type="pres">
      <dgm:prSet presAssocID="{F1E621D7-8784-4BA7-AF0E-CFA05F4DB675}" presName="hierRoot1" presStyleCnt="0"/>
      <dgm:spPr/>
    </dgm:pt>
    <dgm:pt modelId="{6113FC8D-73FE-4599-9A23-46ABDD12DF19}" type="pres">
      <dgm:prSet presAssocID="{F1E621D7-8784-4BA7-AF0E-CFA05F4DB675}" presName="composite" presStyleCnt="0"/>
      <dgm:spPr/>
    </dgm:pt>
    <dgm:pt modelId="{54111D8F-AE23-4494-965D-A56492E0EE43}" type="pres">
      <dgm:prSet presAssocID="{F1E621D7-8784-4BA7-AF0E-CFA05F4DB675}" presName="background" presStyleLbl="node0" presStyleIdx="1" presStyleCnt="4"/>
      <dgm:spPr/>
    </dgm:pt>
    <dgm:pt modelId="{5E842EB7-E9F4-4637-AA85-19990336C5B2}" type="pres">
      <dgm:prSet presAssocID="{F1E621D7-8784-4BA7-AF0E-CFA05F4DB675}" presName="text" presStyleLbl="fgAcc0" presStyleIdx="1" presStyleCnt="4">
        <dgm:presLayoutVars>
          <dgm:chPref val="3"/>
        </dgm:presLayoutVars>
      </dgm:prSet>
      <dgm:spPr/>
    </dgm:pt>
    <dgm:pt modelId="{C8B5729A-6E36-4622-AF13-AF3E0F485FA2}" type="pres">
      <dgm:prSet presAssocID="{F1E621D7-8784-4BA7-AF0E-CFA05F4DB675}" presName="hierChild2" presStyleCnt="0"/>
      <dgm:spPr/>
    </dgm:pt>
    <dgm:pt modelId="{FA8C1FE6-966C-4781-B81B-70068013E09D}" type="pres">
      <dgm:prSet presAssocID="{EB01207E-9337-4768-B0DA-DD0012336BBE}" presName="hierRoot1" presStyleCnt="0"/>
      <dgm:spPr/>
    </dgm:pt>
    <dgm:pt modelId="{F6359C4C-0346-44BD-A5F0-3D9A773AC93D}" type="pres">
      <dgm:prSet presAssocID="{EB01207E-9337-4768-B0DA-DD0012336BBE}" presName="composite" presStyleCnt="0"/>
      <dgm:spPr/>
    </dgm:pt>
    <dgm:pt modelId="{2F71C01E-8C6C-409C-B48C-A61527B220E4}" type="pres">
      <dgm:prSet presAssocID="{EB01207E-9337-4768-B0DA-DD0012336BBE}" presName="background" presStyleLbl="node0" presStyleIdx="2" presStyleCnt="4"/>
      <dgm:spPr/>
    </dgm:pt>
    <dgm:pt modelId="{CC471400-96F4-4450-AA84-E5BE19E85FD3}" type="pres">
      <dgm:prSet presAssocID="{EB01207E-9337-4768-B0DA-DD0012336BBE}" presName="text" presStyleLbl="fgAcc0" presStyleIdx="2" presStyleCnt="4">
        <dgm:presLayoutVars>
          <dgm:chPref val="3"/>
        </dgm:presLayoutVars>
      </dgm:prSet>
      <dgm:spPr/>
    </dgm:pt>
    <dgm:pt modelId="{4883C137-D582-46DC-9D51-87BD5BD4AD8A}" type="pres">
      <dgm:prSet presAssocID="{EB01207E-9337-4768-B0DA-DD0012336BBE}" presName="hierChild2" presStyleCnt="0"/>
      <dgm:spPr/>
    </dgm:pt>
    <dgm:pt modelId="{2783B29A-E922-4C08-839C-8F74E9C1DF3F}" type="pres">
      <dgm:prSet presAssocID="{D6DF782A-393C-4D0F-8B59-34BCB9BE0AB9}" presName="hierRoot1" presStyleCnt="0"/>
      <dgm:spPr/>
    </dgm:pt>
    <dgm:pt modelId="{365A2077-C761-4517-A375-3FCB6E34DF20}" type="pres">
      <dgm:prSet presAssocID="{D6DF782A-393C-4D0F-8B59-34BCB9BE0AB9}" presName="composite" presStyleCnt="0"/>
      <dgm:spPr/>
    </dgm:pt>
    <dgm:pt modelId="{37FAEB08-5EB8-4CCE-9A94-4DB11BBB2247}" type="pres">
      <dgm:prSet presAssocID="{D6DF782A-393C-4D0F-8B59-34BCB9BE0AB9}" presName="background" presStyleLbl="node0" presStyleIdx="3" presStyleCnt="4"/>
      <dgm:spPr/>
    </dgm:pt>
    <dgm:pt modelId="{1283954C-3C11-4F3B-9104-2B79F87AFAA8}" type="pres">
      <dgm:prSet presAssocID="{D6DF782A-393C-4D0F-8B59-34BCB9BE0AB9}" presName="text" presStyleLbl="fgAcc0" presStyleIdx="3" presStyleCnt="4">
        <dgm:presLayoutVars>
          <dgm:chPref val="3"/>
        </dgm:presLayoutVars>
      </dgm:prSet>
      <dgm:spPr/>
    </dgm:pt>
    <dgm:pt modelId="{F5B6974C-9D37-45C2-A2EC-729AE044211B}" type="pres">
      <dgm:prSet presAssocID="{D6DF782A-393C-4D0F-8B59-34BCB9BE0AB9}" presName="hierChild2" presStyleCnt="0"/>
      <dgm:spPr/>
    </dgm:pt>
  </dgm:ptLst>
  <dgm:cxnLst>
    <dgm:cxn modelId="{9C487C11-B3E3-4006-AC53-7710C59DE9D9}" srcId="{D43D8772-39C4-4D2C-BD2F-F4F1613AFA2D}" destId="{D6DF782A-393C-4D0F-8B59-34BCB9BE0AB9}" srcOrd="3" destOrd="0" parTransId="{717CC98A-A6AA-4DF9-A6DC-82E6051F541A}" sibTransId="{883F8830-92BD-4B6E-8E45-CC31B59A2C4D}"/>
    <dgm:cxn modelId="{CF76E812-6265-48C6-A656-2EBFC3F527F5}" type="presOf" srcId="{D6DF782A-393C-4D0F-8B59-34BCB9BE0AB9}" destId="{1283954C-3C11-4F3B-9104-2B79F87AFAA8}" srcOrd="0" destOrd="0" presId="urn:microsoft.com/office/officeart/2005/8/layout/hierarchy1"/>
    <dgm:cxn modelId="{CBC7A11B-8904-4ACC-A289-6E272E7CC7BC}" type="presOf" srcId="{F1E621D7-8784-4BA7-AF0E-CFA05F4DB675}" destId="{5E842EB7-E9F4-4637-AA85-19990336C5B2}" srcOrd="0" destOrd="0" presId="urn:microsoft.com/office/officeart/2005/8/layout/hierarchy1"/>
    <dgm:cxn modelId="{E598EF20-EE9C-451B-9C23-9C13A800D6E9}" type="presOf" srcId="{5031E7E6-BB29-429B-B3FF-9C0C82115583}" destId="{7F27B307-7F55-4B2F-A806-157044766671}" srcOrd="0" destOrd="0" presId="urn:microsoft.com/office/officeart/2005/8/layout/hierarchy1"/>
    <dgm:cxn modelId="{76D9CE30-B30B-4D60-ABF6-108685CA68E3}" type="presOf" srcId="{EB01207E-9337-4768-B0DA-DD0012336BBE}" destId="{CC471400-96F4-4450-AA84-E5BE19E85FD3}" srcOrd="0" destOrd="0" presId="urn:microsoft.com/office/officeart/2005/8/layout/hierarchy1"/>
    <dgm:cxn modelId="{3744FB68-451B-429A-998C-9B2A9EF7A4B4}" type="presOf" srcId="{D43D8772-39C4-4D2C-BD2F-F4F1613AFA2D}" destId="{6B24B73D-983B-4E0C-B3E7-27DC7828DA2F}" srcOrd="0" destOrd="0" presId="urn:microsoft.com/office/officeart/2005/8/layout/hierarchy1"/>
    <dgm:cxn modelId="{E3D8355A-52AC-4D12-ABEE-7CB2B58A675C}" srcId="{D43D8772-39C4-4D2C-BD2F-F4F1613AFA2D}" destId="{5031E7E6-BB29-429B-B3FF-9C0C82115583}" srcOrd="0" destOrd="0" parTransId="{EC1D01EB-3E04-42FF-BA71-234ADDA67121}" sibTransId="{290742C9-654B-4F85-820F-D491873BBFF1}"/>
    <dgm:cxn modelId="{957D5887-96C7-41BD-B57D-48FD53931017}" srcId="{D43D8772-39C4-4D2C-BD2F-F4F1613AFA2D}" destId="{F1E621D7-8784-4BA7-AF0E-CFA05F4DB675}" srcOrd="1" destOrd="0" parTransId="{5A12988B-942A-45B2-83C0-169750F1E50B}" sibTransId="{4EE961F2-9E49-432D-B4AB-21B1A60463E9}"/>
    <dgm:cxn modelId="{F669FBA8-3E99-462F-8FE7-C55021EA18AB}" srcId="{D43D8772-39C4-4D2C-BD2F-F4F1613AFA2D}" destId="{EB01207E-9337-4768-B0DA-DD0012336BBE}" srcOrd="2" destOrd="0" parTransId="{49BFE91F-BFA8-4DAD-987C-F12F5D4E98B4}" sibTransId="{AE1C311E-A610-4512-B6BC-4D3B6E7EE98E}"/>
    <dgm:cxn modelId="{292B59E0-01CE-4378-8A50-AA3EBB9FC92A}" type="presParOf" srcId="{6B24B73D-983B-4E0C-B3E7-27DC7828DA2F}" destId="{26F607AB-B18E-4E3E-A866-612E7241E53A}" srcOrd="0" destOrd="0" presId="urn:microsoft.com/office/officeart/2005/8/layout/hierarchy1"/>
    <dgm:cxn modelId="{EC62FD92-D371-475E-BF8C-1A6FE12D7F1A}" type="presParOf" srcId="{26F607AB-B18E-4E3E-A866-612E7241E53A}" destId="{E7BB7152-0827-4C13-9927-4178CFBC1F54}" srcOrd="0" destOrd="0" presId="urn:microsoft.com/office/officeart/2005/8/layout/hierarchy1"/>
    <dgm:cxn modelId="{7A93EB84-ED9C-4357-85DD-FA9F181148B1}" type="presParOf" srcId="{E7BB7152-0827-4C13-9927-4178CFBC1F54}" destId="{3015A222-45E7-4496-A675-3B9D30986D70}" srcOrd="0" destOrd="0" presId="urn:microsoft.com/office/officeart/2005/8/layout/hierarchy1"/>
    <dgm:cxn modelId="{4DAE66E5-845F-4126-B402-5B1E5E5C98B6}" type="presParOf" srcId="{E7BB7152-0827-4C13-9927-4178CFBC1F54}" destId="{7F27B307-7F55-4B2F-A806-157044766671}" srcOrd="1" destOrd="0" presId="urn:microsoft.com/office/officeart/2005/8/layout/hierarchy1"/>
    <dgm:cxn modelId="{595753E7-6197-4A9D-955B-EF21061798D4}" type="presParOf" srcId="{26F607AB-B18E-4E3E-A866-612E7241E53A}" destId="{9EFF459B-EA4A-4A78-8B87-0BF6E2E5A300}" srcOrd="1" destOrd="0" presId="urn:microsoft.com/office/officeart/2005/8/layout/hierarchy1"/>
    <dgm:cxn modelId="{D91B199A-2023-4EE3-8FE1-3E20F53B4443}" type="presParOf" srcId="{6B24B73D-983B-4E0C-B3E7-27DC7828DA2F}" destId="{E00AD3EF-C929-49EF-BC4C-4BC2B68C46CD}" srcOrd="1" destOrd="0" presId="urn:microsoft.com/office/officeart/2005/8/layout/hierarchy1"/>
    <dgm:cxn modelId="{9E98F273-B8D0-4972-82AE-45200CFB4DA7}" type="presParOf" srcId="{E00AD3EF-C929-49EF-BC4C-4BC2B68C46CD}" destId="{6113FC8D-73FE-4599-9A23-46ABDD12DF19}" srcOrd="0" destOrd="0" presId="urn:microsoft.com/office/officeart/2005/8/layout/hierarchy1"/>
    <dgm:cxn modelId="{417F21E8-5628-49E5-9CC6-7CFC6C167D26}" type="presParOf" srcId="{6113FC8D-73FE-4599-9A23-46ABDD12DF19}" destId="{54111D8F-AE23-4494-965D-A56492E0EE43}" srcOrd="0" destOrd="0" presId="urn:microsoft.com/office/officeart/2005/8/layout/hierarchy1"/>
    <dgm:cxn modelId="{E5264F97-A3B2-483B-A4A0-43D63FA1B48E}" type="presParOf" srcId="{6113FC8D-73FE-4599-9A23-46ABDD12DF19}" destId="{5E842EB7-E9F4-4637-AA85-19990336C5B2}" srcOrd="1" destOrd="0" presId="urn:microsoft.com/office/officeart/2005/8/layout/hierarchy1"/>
    <dgm:cxn modelId="{663AC1D0-C382-4996-9D90-522E913A50DD}" type="presParOf" srcId="{E00AD3EF-C929-49EF-BC4C-4BC2B68C46CD}" destId="{C8B5729A-6E36-4622-AF13-AF3E0F485FA2}" srcOrd="1" destOrd="0" presId="urn:microsoft.com/office/officeart/2005/8/layout/hierarchy1"/>
    <dgm:cxn modelId="{08E22A56-8A21-4713-BAE7-F24C82EEF2BA}" type="presParOf" srcId="{6B24B73D-983B-4E0C-B3E7-27DC7828DA2F}" destId="{FA8C1FE6-966C-4781-B81B-70068013E09D}" srcOrd="2" destOrd="0" presId="urn:microsoft.com/office/officeart/2005/8/layout/hierarchy1"/>
    <dgm:cxn modelId="{356FAE8A-8811-4AEE-B759-735B7F3C7B34}" type="presParOf" srcId="{FA8C1FE6-966C-4781-B81B-70068013E09D}" destId="{F6359C4C-0346-44BD-A5F0-3D9A773AC93D}" srcOrd="0" destOrd="0" presId="urn:microsoft.com/office/officeart/2005/8/layout/hierarchy1"/>
    <dgm:cxn modelId="{C0967D5C-CADC-4EFC-821F-8183BDDE1140}" type="presParOf" srcId="{F6359C4C-0346-44BD-A5F0-3D9A773AC93D}" destId="{2F71C01E-8C6C-409C-B48C-A61527B220E4}" srcOrd="0" destOrd="0" presId="urn:microsoft.com/office/officeart/2005/8/layout/hierarchy1"/>
    <dgm:cxn modelId="{FD1CA156-5C83-43F2-B2CC-9C4F0109CF6E}" type="presParOf" srcId="{F6359C4C-0346-44BD-A5F0-3D9A773AC93D}" destId="{CC471400-96F4-4450-AA84-E5BE19E85FD3}" srcOrd="1" destOrd="0" presId="urn:microsoft.com/office/officeart/2005/8/layout/hierarchy1"/>
    <dgm:cxn modelId="{DE4FD721-3ABC-490B-8EB5-5D95D3C7DBD7}" type="presParOf" srcId="{FA8C1FE6-966C-4781-B81B-70068013E09D}" destId="{4883C137-D582-46DC-9D51-87BD5BD4AD8A}" srcOrd="1" destOrd="0" presId="urn:microsoft.com/office/officeart/2005/8/layout/hierarchy1"/>
    <dgm:cxn modelId="{F7692BA2-26D4-4E4F-9FCE-3CB448ED42C6}" type="presParOf" srcId="{6B24B73D-983B-4E0C-B3E7-27DC7828DA2F}" destId="{2783B29A-E922-4C08-839C-8F74E9C1DF3F}" srcOrd="3" destOrd="0" presId="urn:microsoft.com/office/officeart/2005/8/layout/hierarchy1"/>
    <dgm:cxn modelId="{1F03EC4D-0D4E-47AD-BBCD-1F7EF8066EC4}" type="presParOf" srcId="{2783B29A-E922-4C08-839C-8F74E9C1DF3F}" destId="{365A2077-C761-4517-A375-3FCB6E34DF20}" srcOrd="0" destOrd="0" presId="urn:microsoft.com/office/officeart/2005/8/layout/hierarchy1"/>
    <dgm:cxn modelId="{B94583C8-B95B-4CA6-A10D-798547AE9EE8}" type="presParOf" srcId="{365A2077-C761-4517-A375-3FCB6E34DF20}" destId="{37FAEB08-5EB8-4CCE-9A94-4DB11BBB2247}" srcOrd="0" destOrd="0" presId="urn:microsoft.com/office/officeart/2005/8/layout/hierarchy1"/>
    <dgm:cxn modelId="{90D2493F-94DF-43B9-82A0-F1C51A471432}" type="presParOf" srcId="{365A2077-C761-4517-A375-3FCB6E34DF20}" destId="{1283954C-3C11-4F3B-9104-2B79F87AFAA8}" srcOrd="1" destOrd="0" presId="urn:microsoft.com/office/officeart/2005/8/layout/hierarchy1"/>
    <dgm:cxn modelId="{D6C4E831-14B7-4CC0-80E2-F62596B4278A}" type="presParOf" srcId="{2783B29A-E922-4C08-839C-8F74E9C1DF3F}" destId="{F5B6974C-9D37-45C2-A2EC-729AE04421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5A222-45E7-4496-A675-3B9D30986D70}">
      <dsp:nvSpPr>
        <dsp:cNvPr id="0" name=""/>
        <dsp:cNvSpPr/>
      </dsp:nvSpPr>
      <dsp:spPr>
        <a:xfrm>
          <a:off x="3040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7B307-7F55-4B2F-A806-157044766671}">
      <dsp:nvSpPr>
        <dsp:cNvPr id="0" name=""/>
        <dsp:cNvSpPr/>
      </dsp:nvSpPr>
      <dsp:spPr>
        <a:xfrm>
          <a:off x="244258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BIM </a:t>
          </a:r>
          <a:r>
            <a:rPr lang="uk-UA" sz="2500" kern="1200" dirty="0"/>
            <a:t>модель</a:t>
          </a:r>
          <a:endParaRPr lang="ru-UA" sz="2500" kern="1200" dirty="0"/>
        </a:p>
      </dsp:txBody>
      <dsp:txXfrm>
        <a:off x="284635" y="1070626"/>
        <a:ext cx="2090204" cy="1297804"/>
      </dsp:txXfrm>
    </dsp:sp>
    <dsp:sp modelId="{54111D8F-AE23-4494-965D-A56492E0EE43}">
      <dsp:nvSpPr>
        <dsp:cNvPr id="0" name=""/>
        <dsp:cNvSpPr/>
      </dsp:nvSpPr>
      <dsp:spPr>
        <a:xfrm>
          <a:off x="2656434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42EB7-E9F4-4637-AA85-19990336C5B2}">
      <dsp:nvSpPr>
        <dsp:cNvPr id="0" name=""/>
        <dsp:cNvSpPr/>
      </dsp:nvSpPr>
      <dsp:spPr>
        <a:xfrm>
          <a:off x="2897652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Середовище загальних даних</a:t>
          </a:r>
          <a:endParaRPr lang="ru-UA" sz="2500" kern="1200" dirty="0"/>
        </a:p>
      </dsp:txBody>
      <dsp:txXfrm>
        <a:off x="2938029" y="1070626"/>
        <a:ext cx="2090204" cy="1297804"/>
      </dsp:txXfrm>
    </dsp:sp>
    <dsp:sp modelId="{2F71C01E-8C6C-409C-B48C-A61527B220E4}">
      <dsp:nvSpPr>
        <dsp:cNvPr id="0" name=""/>
        <dsp:cNvSpPr/>
      </dsp:nvSpPr>
      <dsp:spPr>
        <a:xfrm>
          <a:off x="5309828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71400-96F4-4450-AA84-E5BE19E85FD3}">
      <dsp:nvSpPr>
        <dsp:cNvPr id="0" name=""/>
        <dsp:cNvSpPr/>
      </dsp:nvSpPr>
      <dsp:spPr>
        <a:xfrm>
          <a:off x="5551046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Управління інформацією</a:t>
          </a:r>
          <a:endParaRPr lang="ru-UA" sz="2500" kern="1200" dirty="0"/>
        </a:p>
      </dsp:txBody>
      <dsp:txXfrm>
        <a:off x="5591423" y="1070626"/>
        <a:ext cx="2090204" cy="1297804"/>
      </dsp:txXfrm>
    </dsp:sp>
    <dsp:sp modelId="{37FAEB08-5EB8-4CCE-9A94-4DB11BBB2247}">
      <dsp:nvSpPr>
        <dsp:cNvPr id="0" name=""/>
        <dsp:cNvSpPr/>
      </dsp:nvSpPr>
      <dsp:spPr>
        <a:xfrm>
          <a:off x="7963222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3954C-3C11-4F3B-9104-2B79F87AFAA8}">
      <dsp:nvSpPr>
        <dsp:cNvPr id="0" name=""/>
        <dsp:cNvSpPr/>
      </dsp:nvSpPr>
      <dsp:spPr>
        <a:xfrm>
          <a:off x="8204440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Інформація про об’єкт</a:t>
          </a:r>
          <a:endParaRPr lang="ru-UA" sz="2500" kern="1200" dirty="0"/>
        </a:p>
      </dsp:txBody>
      <dsp:txXfrm>
        <a:off x="8244817" y="1070626"/>
        <a:ext cx="2090204" cy="129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Доброго дня!</a:t>
            </a:r>
          </a:p>
          <a:p>
            <a:r>
              <a:rPr lang="uk-UA" dirty="0"/>
              <a:t>Ця доповідь присвячена такому феномену як </a:t>
            </a:r>
            <a:r>
              <a:rPr lang="en-US" dirty="0"/>
              <a:t>BIM</a:t>
            </a:r>
            <a:r>
              <a:rPr lang="uk-UA" dirty="0"/>
              <a:t>, тобто будівельне інформаційне моделювання і перспективам його використання під час відбудови України.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Ця доповідь адресована інженерам-консультантам із будь-яким рівнем розуміння БІМ технологій, від просунутих фахівців до тих, хто не чув про БІМ.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Так само вона буде корисною і іншим учасникам будівельного процесу.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Епіграфом нашої бесіди може бути, перефразовуючи Шарля </a:t>
            </a:r>
            <a:r>
              <a:rPr lang="uk-UA" dirty="0" err="1"/>
              <a:t>Монтламбера</a:t>
            </a:r>
            <a:r>
              <a:rPr lang="uk-UA" dirty="0"/>
              <a:t>, «Якщо ви не займаєтесь БІМ, БІМ </a:t>
            </a:r>
            <a:r>
              <a:rPr lang="uk-UA" dirty="0" err="1"/>
              <a:t>займеться</a:t>
            </a:r>
            <a:r>
              <a:rPr lang="uk-UA" dirty="0"/>
              <a:t> Вами».</a:t>
            </a:r>
          </a:p>
          <a:p>
            <a:r>
              <a:rPr lang="uk-UA" dirty="0"/>
              <a:t>Тож:</a:t>
            </a:r>
            <a:endParaRPr lang="en-US" dirty="0"/>
          </a:p>
          <a:p>
            <a:r>
              <a:rPr lang="en-US" dirty="0"/>
              <a:t>BIM</a:t>
            </a:r>
            <a:r>
              <a:rPr lang="uk-UA" dirty="0"/>
              <a:t> технологія охоплює всіх учасників будівельного процесу. І інженери-консультанти, вочевидь, не залишаться осторонь.</a:t>
            </a:r>
          </a:p>
          <a:p>
            <a:r>
              <a:rPr lang="uk-UA" dirty="0"/>
              <a:t>Тому давайте спробуємо трішечки розібратись який є стан справ і до чого потрібно готуватись.</a:t>
            </a:r>
          </a:p>
          <a:p>
            <a:r>
              <a:rPr lang="uk-UA" dirty="0"/>
              <a:t>Прошу приготувати камери Ваших смартфонів. Зараз ми проведемо невеличке інтерактивне опитування, стосовно Ваших стосунків із БІМ. Опитування повністю анонімне. </a:t>
            </a:r>
          </a:p>
          <a:p>
            <a:r>
              <a:rPr lang="uk-UA" dirty="0"/>
              <a:t>Приступимо: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1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Завершується четвертий рік війни. Щодня, нажаль, зростають збитки через агресію. Тепер це вже понад 176 </a:t>
            </a:r>
            <a:r>
              <a:rPr lang="uk-UA" dirty="0" err="1"/>
              <a:t>млрд.долларів</a:t>
            </a:r>
            <a:r>
              <a:rPr lang="uk-UA" dirty="0"/>
              <a:t> США. Так само зростає і  кількість об’єктів, що потребують відбудови або відновлення.</a:t>
            </a:r>
          </a:p>
          <a:p>
            <a:r>
              <a:rPr lang="uk-UA" dirty="0"/>
              <a:t>За оцінками, що оприлюднені Мінекономіки потреба в коштах на відбудову складає вже 524 млрд. доларів. У найближчі 10 років.</a:t>
            </a:r>
          </a:p>
          <a:p>
            <a:r>
              <a:rPr lang="uk-UA" dirty="0"/>
              <a:t>Це величезні кошти. Але чи буде спроможний будівельний сектор встигнути за потребою?</a:t>
            </a:r>
          </a:p>
          <a:p>
            <a:r>
              <a:rPr lang="uk-UA" dirty="0"/>
              <a:t>Для ефективного процесу відбудови вочевидь потрібні швидкі, якісні та прозорі рішення. </a:t>
            </a:r>
          </a:p>
          <a:p>
            <a:r>
              <a:rPr lang="uk-UA" dirty="0"/>
              <a:t>При цьому прозорість, на мою думку, це найголовніша умова надходження коштів для ефективної відбудови.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1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Із наведеної інформації  Мінекономіки видно, що витрати на будівництво складуть левову частина коштів на відбудову України.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8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Міжнародні інституції, залучені до фінансування відбудови добре розуміють переваги БІМ технологій вже наполягають на їх використанні для проектів відбудови.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80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Інженер-консультант, за рахунок використання БІМ технологій отримує зручний і потужний інструмент координації роботи при реалізації проектів.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3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Інженер-консультант може швидше надавати Замовнику  </a:t>
            </a:r>
            <a:r>
              <a:rPr lang="uk-UA" dirty="0" err="1"/>
              <a:t>обгрунтовані</a:t>
            </a:r>
            <a:r>
              <a:rPr lang="uk-UA" dirty="0"/>
              <a:t> рішення.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02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78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56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Завершую цю доповідь тим, із чого її починав: Якщо ви не займаєтесь БІМ, БІМ </a:t>
            </a:r>
            <a:r>
              <a:rPr lang="uk-UA" dirty="0" err="1"/>
              <a:t>займеться</a:t>
            </a:r>
            <a:r>
              <a:rPr lang="uk-UA" dirty="0"/>
              <a:t> Вами!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75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3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Доки Ви готуєтесь трішечки про себе.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Шандрик В’ячеслав Іванович, Доктор наук з державного управління, заслужений будівельник України, провідний інженер консультант.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Директор компанії В.С. Проект.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Голова експертної ради НІРІ з питань </a:t>
            </a:r>
            <a:r>
              <a:rPr lang="uk-UA" dirty="0" err="1"/>
              <a:t>цифровізації</a:t>
            </a:r>
            <a:r>
              <a:rPr lang="uk-UA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/>
              <a:t>Ок</a:t>
            </a:r>
            <a:r>
              <a:rPr lang="uk-UA" dirty="0"/>
              <a:t>. Маю надію, що всі готові.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Прошу </a:t>
            </a:r>
            <a:r>
              <a:rPr lang="uk-UA" dirty="0" err="1"/>
              <a:t>просканувати</a:t>
            </a:r>
            <a:r>
              <a:rPr lang="uk-UA" dirty="0"/>
              <a:t> </a:t>
            </a:r>
            <a:r>
              <a:rPr lang="en-US" dirty="0"/>
              <a:t>QR</a:t>
            </a:r>
            <a:r>
              <a:rPr lang="uk-UA" dirty="0"/>
              <a:t> код на екрані і відповісти на питання. Результати ми побачимо на екрані.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4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…Процес опитування…</a:t>
            </a:r>
          </a:p>
          <a:p>
            <a:r>
              <a:rPr lang="uk-UA" dirty="0"/>
              <a:t>Висновок із цього опитування - 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4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3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Необхідно запам’ятати одну дуже важливу річ! </a:t>
            </a:r>
          </a:p>
          <a:p>
            <a:r>
              <a:rPr lang="uk-UA" dirty="0"/>
              <a:t>Що БІМ – це не лише </a:t>
            </a:r>
            <a:r>
              <a:rPr lang="uk-UA" dirty="0" err="1"/>
              <a:t>тривімірні</a:t>
            </a:r>
            <a:r>
              <a:rPr lang="uk-UA" dirty="0"/>
              <a:t> моделі проектувальників, а комплексна технологія управління цифровими даними в будівництві.</a:t>
            </a:r>
          </a:p>
          <a:p>
            <a:r>
              <a:rPr lang="uk-UA" dirty="0"/>
              <a:t>Виходячи з цієї парадигми будемо рухатись далі.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8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Чому взагалі виникла необхідність в цих БІМ технологіях. Відповідь проста – підвищення продуктивності праці. </a:t>
            </a:r>
          </a:p>
          <a:p>
            <a:r>
              <a:rPr lang="uk-UA" dirty="0"/>
              <a:t>В будівельній галузі, на відміну від виробництва чи торгівлі де продуктивність зросла </a:t>
            </a:r>
            <a:r>
              <a:rPr lang="uk-UA" dirty="0" err="1"/>
              <a:t>відбільше</a:t>
            </a:r>
            <a:r>
              <a:rPr lang="uk-UA" dirty="0"/>
              <a:t> ніж на 50%, у будівництві продуктивність праці майже не зростала десятиріччями. </a:t>
            </a:r>
          </a:p>
          <a:p>
            <a:r>
              <a:rPr lang="uk-UA" dirty="0"/>
              <a:t>Новий інструмент дає змогу це надолужити. </a:t>
            </a:r>
          </a:p>
          <a:p>
            <a:r>
              <a:rPr lang="uk-UA" dirty="0"/>
              <a:t>В таблиці наведені основні </a:t>
            </a:r>
            <a:r>
              <a:rPr lang="uk-UA" dirty="0" err="1"/>
              <a:t>критеріі</a:t>
            </a:r>
            <a:r>
              <a:rPr lang="uk-UA" dirty="0"/>
              <a:t> за якими оцінюється ефективність впровадження БІМ технологій в будівництві.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6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 Україні БІМ є справою ентузіастів. У світі БІМ технології створюють ринок, що досить </a:t>
            </a:r>
            <a:r>
              <a:rPr lang="uk-UA" dirty="0" err="1"/>
              <a:t>динамічно</a:t>
            </a:r>
            <a:r>
              <a:rPr lang="uk-UA" dirty="0"/>
              <a:t> розвивається.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БІМ органічно вписується в в загальну парадигму </a:t>
            </a:r>
            <a:r>
              <a:rPr lang="uk-UA" dirty="0" err="1"/>
              <a:t>диджіталізації</a:t>
            </a:r>
            <a:r>
              <a:rPr lang="uk-UA" dirty="0"/>
              <a:t> будівельної галузі.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1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Зважаючи на переваги, котрі отримує замовник від впровадження БІМ технологій міжнародні практики заохочують використання цієї технології.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1620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37588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150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5494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1032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4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1C59EC-2984-2AFC-A887-928F090F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12648"/>
            <a:ext cx="10963656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216152"/>
            <a:ext cx="10963656" cy="4946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6287E-A219-F520-0726-BDFF3D7A4E02}"/>
              </a:ext>
            </a:extLst>
          </p:cNvPr>
          <p:cNvSpPr/>
          <p:nvPr userDrawn="1"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6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58B209-D8FD-6B51-310A-96AE33AC1B63}"/>
              </a:ext>
            </a:extLst>
          </p:cNvPr>
          <p:cNvSpPr/>
          <p:nvPr/>
        </p:nvSpPr>
        <p:spPr>
          <a:xfrm>
            <a:off x="1121981" y="874987"/>
            <a:ext cx="9941944" cy="51080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1752B-CF4C-EEF0-36CC-58B27E1C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076" y="1359775"/>
            <a:ext cx="7909560" cy="4334256"/>
          </a:xfrm>
        </p:spPr>
        <p:txBody>
          <a:bodyPr anchor="b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212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69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1944F5-72DB-5388-391B-5DC34BAD29A9}"/>
              </a:ext>
            </a:extLst>
          </p:cNvPr>
          <p:cNvSpPr/>
          <p:nvPr/>
        </p:nvSpPr>
        <p:spPr>
          <a:xfrm>
            <a:off x="1121981" y="874987"/>
            <a:ext cx="6584950" cy="51080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A7C733-6185-B286-B0DA-134F6D3A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45" y="1362457"/>
            <a:ext cx="5879592" cy="3209544"/>
          </a:xfrm>
        </p:spPr>
        <p:txBody>
          <a:bodyPr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53952BB-0BC0-A2D9-8CC5-18F5090C1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246" y="4731232"/>
            <a:ext cx="5879592" cy="9601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55758" y="886968"/>
            <a:ext cx="3197543" cy="508406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6AD98-B65B-93FA-EC0E-E737696918E7}"/>
              </a:ext>
            </a:extLst>
          </p:cNvPr>
          <p:cNvSpPr/>
          <p:nvPr userDrawn="1"/>
        </p:nvSpPr>
        <p:spPr>
          <a:xfrm>
            <a:off x="7845134" y="874986"/>
            <a:ext cx="3218791" cy="51080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B055-E356-D9DC-D968-F4B6E02320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1376F-CBCD-234F-6AE2-E91A91B361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274BBA-97D2-571C-2F9E-05ACFE030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13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234" y="829577"/>
            <a:ext cx="4192166" cy="377521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6A680F-1F8E-363D-A844-3A4126F0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303" y="4726885"/>
            <a:ext cx="4197096" cy="1316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791DC7E0-CBE1-A440-0537-4B3B946352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375" y="361188"/>
            <a:ext cx="6281928" cy="6135624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CD339-777A-9749-4666-3527C14B9743}"/>
              </a:ext>
            </a:extLst>
          </p:cNvPr>
          <p:cNvSpPr/>
          <p:nvPr userDrawn="1"/>
        </p:nvSpPr>
        <p:spPr>
          <a:xfrm>
            <a:off x="6751530" y="351065"/>
            <a:ext cx="5097718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EF7C5-69F2-91FF-0C1E-398B01AB0F98}"/>
              </a:ext>
            </a:extLst>
          </p:cNvPr>
          <p:cNvSpPr/>
          <p:nvPr userDrawn="1"/>
        </p:nvSpPr>
        <p:spPr>
          <a:xfrm>
            <a:off x="334788" y="353022"/>
            <a:ext cx="6300216" cy="61539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C1026-8D94-2081-4610-6490A031C2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E5425-2E7D-668E-4A6F-75CB0F0C63B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7A5843-EB2F-247C-B659-DCAD8425691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7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301" y="840278"/>
            <a:ext cx="4337407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6B27E7-8459-6E53-8FBA-85BE66AB8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452" y="4668118"/>
            <a:ext cx="433425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10F4B22-F5AC-7D33-7A84-7B2436EFDEF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52063" y="361188"/>
            <a:ext cx="6089904" cy="6135624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43E122-5107-B335-7270-B6C7A8395D86}"/>
              </a:ext>
            </a:extLst>
          </p:cNvPr>
          <p:cNvSpPr/>
          <p:nvPr userDrawn="1"/>
        </p:nvSpPr>
        <p:spPr>
          <a:xfrm>
            <a:off x="5744782" y="351064"/>
            <a:ext cx="6104466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7A0B5-D7C9-90BE-F505-E01F4D062E28}"/>
              </a:ext>
            </a:extLst>
          </p:cNvPr>
          <p:cNvSpPr/>
          <p:nvPr userDrawn="1"/>
        </p:nvSpPr>
        <p:spPr>
          <a:xfrm>
            <a:off x="337457" y="351065"/>
            <a:ext cx="5282687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CE726-49FC-55E2-26A1-1FE3520D3F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D8F946-DB8C-1435-46BE-F233D3CF260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D42A5-49C9-5DBA-3729-79C2527CA4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7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DA87C-26CA-F62F-296C-4D55C078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60" y="4952600"/>
            <a:ext cx="10835640" cy="786385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84394C4-6C3C-55A5-F559-609ED8D6D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0" y="5738982"/>
            <a:ext cx="10835640" cy="48463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845630E0-3E81-3871-9E2F-2BE123E898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8996" y="359053"/>
            <a:ext cx="11494008" cy="4206240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E56F3-BB18-A73F-CD14-AABE06437C3B}"/>
              </a:ext>
            </a:extLst>
          </p:cNvPr>
          <p:cNvSpPr/>
          <p:nvPr userDrawn="1"/>
        </p:nvSpPr>
        <p:spPr>
          <a:xfrm>
            <a:off x="337457" y="4718958"/>
            <a:ext cx="11517086" cy="17879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D6E84-74A7-91C9-E1B6-41ED8C509278}"/>
              </a:ext>
            </a:extLst>
          </p:cNvPr>
          <p:cNvSpPr/>
          <p:nvPr userDrawn="1"/>
        </p:nvSpPr>
        <p:spPr>
          <a:xfrm>
            <a:off x="337457" y="345676"/>
            <a:ext cx="11517086" cy="4224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5C3FE8-0DDB-A431-4FEB-7A68056C262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4D131E-594B-1FB1-8E49-0B78695F0A8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4C9504-D631-2C97-8DB1-12F8201AAF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2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1799C1-C337-0DE1-3234-4D0362D0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36" y="837735"/>
            <a:ext cx="10643616" cy="3346704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4A3D71-157A-047C-16D0-5D3FDA49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528" y="4824760"/>
            <a:ext cx="10641324" cy="119412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B6C7B-69BC-0D3D-1E9A-DD81FCE5A234}"/>
              </a:ext>
            </a:extLst>
          </p:cNvPr>
          <p:cNvSpPr/>
          <p:nvPr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0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940" y="829577"/>
            <a:ext cx="6199461" cy="16939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9C05904-FD8A-9AED-FEBF-07D02323D6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376" y="366631"/>
            <a:ext cx="4250069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1" r="-47809"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6940" y="2637762"/>
            <a:ext cx="6199461" cy="341109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F087BA-BF9C-B6FF-3993-B14EFC993249}"/>
              </a:ext>
            </a:extLst>
          </p:cNvPr>
          <p:cNvSpPr/>
          <p:nvPr userDrawn="1"/>
        </p:nvSpPr>
        <p:spPr>
          <a:xfrm>
            <a:off x="4765158" y="351065"/>
            <a:ext cx="7084090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5EF98-C9B4-FDE5-FF49-3AC91EBF7C80}"/>
              </a:ext>
            </a:extLst>
          </p:cNvPr>
          <p:cNvSpPr/>
          <p:nvPr userDrawn="1"/>
        </p:nvSpPr>
        <p:spPr>
          <a:xfrm>
            <a:off x="334788" y="353022"/>
            <a:ext cx="4279392" cy="61539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5E63F-831B-1E75-A3D2-7916C30870F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642A-4BF1-3042-3D1E-3F9A6461A0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CA4F36-7122-9562-2451-1594B9399A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6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872" y="2130552"/>
            <a:ext cx="6620256" cy="1069848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4280" y="3337560"/>
            <a:ext cx="4663440" cy="164592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13DBF3-4834-1A3D-F4D5-6A81E4273385}"/>
              </a:ext>
            </a:extLst>
          </p:cNvPr>
          <p:cNvSpPr/>
          <p:nvPr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58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DE08559-D5C4-B55F-FEE7-A549DCB4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839871"/>
            <a:ext cx="3063240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5FEEF-AA1C-DF09-81DC-C263DDF653CF}"/>
              </a:ext>
            </a:extLst>
          </p:cNvPr>
          <p:cNvSpPr/>
          <p:nvPr userDrawn="1"/>
        </p:nvSpPr>
        <p:spPr>
          <a:xfrm>
            <a:off x="337457" y="351065"/>
            <a:ext cx="3941064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35C596C1-39CE-99AF-B795-8ADB489A7D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7" y="2665215"/>
            <a:ext cx="3063240" cy="33777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AE6DCEAB-84EB-B279-E311-AD2445A96C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08575" y="365760"/>
            <a:ext cx="7424928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39BDE-DD79-5CB8-2F90-0AED70B4C2F7}"/>
              </a:ext>
            </a:extLst>
          </p:cNvPr>
          <p:cNvSpPr/>
          <p:nvPr userDrawn="1"/>
        </p:nvSpPr>
        <p:spPr>
          <a:xfrm>
            <a:off x="4408575" y="351065"/>
            <a:ext cx="7440673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037C4-D7CB-E822-E47E-57790F243FD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5CE1D-F6D3-A8A3-782F-E5E88CCE35F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6B925-EE67-154D-EB15-4D346059F95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4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DFB1570C-2A53-2BD0-0955-F14E33A4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712" y="839871"/>
            <a:ext cx="3065002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EDFF69E-D657-B8DE-43CD-6A0AA98FBA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440" y="361188"/>
            <a:ext cx="7424928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78FDB-57BB-4A24-EB2F-31B3DCA2ED9F}"/>
              </a:ext>
            </a:extLst>
          </p:cNvPr>
          <p:cNvSpPr/>
          <p:nvPr userDrawn="1"/>
        </p:nvSpPr>
        <p:spPr>
          <a:xfrm>
            <a:off x="7904606" y="351065"/>
            <a:ext cx="3944642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B52381D3-CD5D-B295-5DE8-247DE26D24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712" y="2665215"/>
            <a:ext cx="3065002" cy="33777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87F64-B10E-D3EC-86DC-A74D615B4819}"/>
              </a:ext>
            </a:extLst>
          </p:cNvPr>
          <p:cNvSpPr/>
          <p:nvPr userDrawn="1"/>
        </p:nvSpPr>
        <p:spPr>
          <a:xfrm>
            <a:off x="337456" y="351064"/>
            <a:ext cx="7442897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77D22-A82C-44F7-6BC2-B414E8E7914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D6638-8710-3EEF-9CFC-179C59D52F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BAD3B-23C1-82B0-757B-7CE2813B42D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48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7" y="5024647"/>
            <a:ext cx="3739896" cy="1207851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590F4507-3E12-8BCC-96C4-5E91E00DE0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996" y="357974"/>
            <a:ext cx="11494008" cy="4270248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24647"/>
            <a:ext cx="6041938" cy="1207851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2880B-AEAD-196C-0715-91B527BD2668}"/>
              </a:ext>
            </a:extLst>
          </p:cNvPr>
          <p:cNvSpPr/>
          <p:nvPr userDrawn="1"/>
        </p:nvSpPr>
        <p:spPr>
          <a:xfrm>
            <a:off x="321733" y="4758374"/>
            <a:ext cx="11527515" cy="17485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CA5AC-C8BF-B7FA-04BB-F8A5A14F6F64}"/>
              </a:ext>
            </a:extLst>
          </p:cNvPr>
          <p:cNvSpPr/>
          <p:nvPr userDrawn="1"/>
        </p:nvSpPr>
        <p:spPr>
          <a:xfrm>
            <a:off x="337456" y="351064"/>
            <a:ext cx="11511792" cy="42840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7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1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06" y="817137"/>
            <a:ext cx="4192166" cy="152704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42F0537-AA35-B27C-CAD5-3F9A4EAC920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839" y="361188"/>
            <a:ext cx="6272784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9C53C-82C0-3F48-BA66-E452F8835C0C}"/>
              </a:ext>
            </a:extLst>
          </p:cNvPr>
          <p:cNvSpPr/>
          <p:nvPr userDrawn="1"/>
        </p:nvSpPr>
        <p:spPr>
          <a:xfrm>
            <a:off x="337458" y="351064"/>
            <a:ext cx="6297546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4234" y="2637763"/>
            <a:ext cx="4192899" cy="341109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9C0DC-4CF1-BF5F-9799-7F5EFFD594AE}"/>
              </a:ext>
            </a:extLst>
          </p:cNvPr>
          <p:cNvSpPr/>
          <p:nvPr userDrawn="1"/>
        </p:nvSpPr>
        <p:spPr>
          <a:xfrm>
            <a:off x="6751530" y="351065"/>
            <a:ext cx="5097718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5241C-A695-5757-744E-AB1824BCED7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6C41F-1C9D-B14A-9954-F5ED7CA31A5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E49CA-E378-F621-C4C4-6F60EA26E6D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9A0B94D-2DD1-875D-B541-D604110F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2" y="817137"/>
            <a:ext cx="4337407" cy="152704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1D88E16-573F-A597-7EE7-887CF9D8D3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9301" y="2637763"/>
            <a:ext cx="4338165" cy="3411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A972FDA-9B64-2E1F-84D9-B8941D9AC8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52063" y="361188"/>
            <a:ext cx="6089904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7641C-0FEE-FC12-84B6-FDB399A2110B}"/>
              </a:ext>
            </a:extLst>
          </p:cNvPr>
          <p:cNvSpPr/>
          <p:nvPr userDrawn="1"/>
        </p:nvSpPr>
        <p:spPr>
          <a:xfrm>
            <a:off x="337457" y="351065"/>
            <a:ext cx="5282687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2A368-511B-76F6-C241-598461CF9E5C}"/>
              </a:ext>
            </a:extLst>
          </p:cNvPr>
          <p:cNvSpPr/>
          <p:nvPr userDrawn="1"/>
        </p:nvSpPr>
        <p:spPr>
          <a:xfrm>
            <a:off x="5744782" y="351064"/>
            <a:ext cx="6104466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62476-C6C3-75C3-F440-74F469A967A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80EED-4901-3AAF-D90A-6939CE7EFC5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DB5DB-B146-43DC-2A42-3440832AAC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61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49" y="819804"/>
            <a:ext cx="6022523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012C0B99-EF0E-8361-CB67-7A1CB46A51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6616" y="361186"/>
            <a:ext cx="4434840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2341" y="2235200"/>
            <a:ext cx="6044132" cy="38029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43DA6-AD92-1399-A6A7-42F89C87DC1A}"/>
              </a:ext>
            </a:extLst>
          </p:cNvPr>
          <p:cNvSpPr/>
          <p:nvPr userDrawn="1"/>
        </p:nvSpPr>
        <p:spPr>
          <a:xfrm>
            <a:off x="337455" y="351064"/>
            <a:ext cx="4462272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4474DB-FD35-4937-0024-1F6311BC8B2F}"/>
              </a:ext>
            </a:extLst>
          </p:cNvPr>
          <p:cNvSpPr/>
          <p:nvPr userDrawn="1"/>
        </p:nvSpPr>
        <p:spPr>
          <a:xfrm>
            <a:off x="4915879" y="351065"/>
            <a:ext cx="6938663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7D411-4BBB-D7F2-AA01-60F0E96ADEC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349240" y="6498770"/>
            <a:ext cx="1328651" cy="359229"/>
          </a:xfrm>
        </p:spPr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ADEDE4-1283-DC77-8774-CE66A7FCFC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205AEA-132E-F82A-F279-CF7FB6417B9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24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08" y="826408"/>
            <a:ext cx="60225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34" y="2243328"/>
            <a:ext cx="6022524" cy="3805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3B8FE68-7B6E-3218-44A6-F1880E54EE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1964" y="361186"/>
            <a:ext cx="4434840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9D2FFC-2E73-8E67-42FD-E85E9D7166B6}"/>
              </a:ext>
            </a:extLst>
          </p:cNvPr>
          <p:cNvSpPr/>
          <p:nvPr userDrawn="1"/>
        </p:nvSpPr>
        <p:spPr>
          <a:xfrm>
            <a:off x="337457" y="351065"/>
            <a:ext cx="6939845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B6AB1-45E0-8ED2-07D0-7F09A97072E8}"/>
              </a:ext>
            </a:extLst>
          </p:cNvPr>
          <p:cNvSpPr/>
          <p:nvPr userDrawn="1"/>
        </p:nvSpPr>
        <p:spPr>
          <a:xfrm>
            <a:off x="7392820" y="351063"/>
            <a:ext cx="4453128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BCA70D-4E1A-9515-CF3A-C9ADDAEA518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E00F06-2901-FA79-7DB4-8439628B19A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2C729-DF2C-B480-6535-64FC89E4561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0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7" y="4336837"/>
            <a:ext cx="3739896" cy="186369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590F4507-3E12-8BCC-96C4-5E91E00DE0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996" y="358671"/>
            <a:ext cx="11494008" cy="3547872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336837"/>
            <a:ext cx="6041938" cy="186369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2880B-AEAD-196C-0715-91B527BD2668}"/>
              </a:ext>
            </a:extLst>
          </p:cNvPr>
          <p:cNvSpPr/>
          <p:nvPr userDrawn="1"/>
        </p:nvSpPr>
        <p:spPr>
          <a:xfrm>
            <a:off x="337456" y="4038600"/>
            <a:ext cx="11527515" cy="24683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541655-3554-4192-AE10-BB95B2B3FCA7}"/>
              </a:ext>
            </a:extLst>
          </p:cNvPr>
          <p:cNvSpPr/>
          <p:nvPr userDrawn="1"/>
        </p:nvSpPr>
        <p:spPr>
          <a:xfrm>
            <a:off x="339852" y="351064"/>
            <a:ext cx="11512296" cy="3563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43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7" y="647156"/>
            <a:ext cx="3739896" cy="186369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647156"/>
            <a:ext cx="6041938" cy="186369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590F4507-3E12-8BCC-96C4-5E91E00DE0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996" y="2940988"/>
            <a:ext cx="11494008" cy="3547872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2880B-AEAD-196C-0715-91B527BD2668}"/>
              </a:ext>
            </a:extLst>
          </p:cNvPr>
          <p:cNvSpPr/>
          <p:nvPr userDrawn="1"/>
        </p:nvSpPr>
        <p:spPr>
          <a:xfrm>
            <a:off x="337456" y="348919"/>
            <a:ext cx="11527515" cy="24683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541655-3554-4192-AE10-BB95B2B3FCA7}"/>
              </a:ext>
            </a:extLst>
          </p:cNvPr>
          <p:cNvSpPr/>
          <p:nvPr userDrawn="1"/>
        </p:nvSpPr>
        <p:spPr>
          <a:xfrm>
            <a:off x="339852" y="2933381"/>
            <a:ext cx="11512296" cy="3563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04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438" y="826408"/>
            <a:ext cx="466344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CA91B26-FF37-7619-CA98-3BF61F5687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7038" y="361188"/>
            <a:ext cx="5757377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" r="-6568"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99775" y="2074889"/>
            <a:ext cx="4663440" cy="39739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55BAA1-304B-22B8-AFFB-450B8B12DD5E}"/>
              </a:ext>
            </a:extLst>
          </p:cNvPr>
          <p:cNvSpPr/>
          <p:nvPr userDrawn="1"/>
        </p:nvSpPr>
        <p:spPr>
          <a:xfrm>
            <a:off x="6231369" y="351065"/>
            <a:ext cx="5617879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E9085-3DE0-967D-6FEC-87A68F2E38F7}"/>
              </a:ext>
            </a:extLst>
          </p:cNvPr>
          <p:cNvSpPr/>
          <p:nvPr userDrawn="1"/>
        </p:nvSpPr>
        <p:spPr>
          <a:xfrm>
            <a:off x="337458" y="351064"/>
            <a:ext cx="5777294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3ECB8-1DC2-18B7-FB61-C5B409B1D3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37014-2CDD-1654-954A-3CFB437B0F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09910-6F41-81DC-11BD-5C3B23FB661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67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92E787-2C43-9150-BA2C-843318A1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6" y="826408"/>
            <a:ext cx="466344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D289B8E-2849-E156-7279-DA72F5F75F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111" y="2074889"/>
            <a:ext cx="4663440" cy="39739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FD7785D8-F9B0-93D3-47A3-4ECAC8829E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76602" y="361188"/>
            <a:ext cx="5757377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" r="-6568"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CDBE87-6A57-2D73-C222-305AF961B664}"/>
              </a:ext>
            </a:extLst>
          </p:cNvPr>
          <p:cNvSpPr/>
          <p:nvPr userDrawn="1"/>
        </p:nvSpPr>
        <p:spPr>
          <a:xfrm>
            <a:off x="337457" y="351065"/>
            <a:ext cx="5600748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7F243C-548D-9C48-60F5-BC8D58A018DE}"/>
              </a:ext>
            </a:extLst>
          </p:cNvPr>
          <p:cNvSpPr/>
          <p:nvPr userDrawn="1"/>
        </p:nvSpPr>
        <p:spPr>
          <a:xfrm>
            <a:off x="6059206" y="351065"/>
            <a:ext cx="5790042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39A1F-C7CE-E7D6-1B4E-1ACBB57F36D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16FB1-CC33-21DB-78A1-2A47153DDE3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9BFF0-9607-2311-C797-5384CE49E3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3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123" y="2235200"/>
            <a:ext cx="5294376" cy="39581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BF24582F-746D-10FD-1348-A8E31D7459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5507" y="1944079"/>
            <a:ext cx="5486767" cy="4553712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649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30DF84-4A5D-63C5-1700-34F6AA007632}"/>
              </a:ext>
            </a:extLst>
          </p:cNvPr>
          <p:cNvSpPr/>
          <p:nvPr userDrawn="1"/>
        </p:nvSpPr>
        <p:spPr>
          <a:xfrm flipV="1">
            <a:off x="337457" y="351062"/>
            <a:ext cx="11512296" cy="1465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E6EAC-5CB1-AF25-6E5B-8E37D120C9B3}"/>
              </a:ext>
            </a:extLst>
          </p:cNvPr>
          <p:cNvSpPr/>
          <p:nvPr userDrawn="1"/>
        </p:nvSpPr>
        <p:spPr>
          <a:xfrm>
            <a:off x="6355507" y="1929406"/>
            <a:ext cx="5494246" cy="4577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3CEAA-92AB-A832-438A-7F6ACCDFE1B4}"/>
              </a:ext>
            </a:extLst>
          </p:cNvPr>
          <p:cNvSpPr/>
          <p:nvPr userDrawn="1"/>
        </p:nvSpPr>
        <p:spPr>
          <a:xfrm>
            <a:off x="343147" y="1929406"/>
            <a:ext cx="5870448" cy="4577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16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10972800" cy="969264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1CACF551-8B8E-91BE-64C5-80EA221DEA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4740" y="1944079"/>
            <a:ext cx="6391656" cy="4553712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752" y="2231136"/>
            <a:ext cx="4425696" cy="3959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198D5-C9C0-500B-4DBC-656F475E493C}"/>
              </a:ext>
            </a:extLst>
          </p:cNvPr>
          <p:cNvSpPr/>
          <p:nvPr userDrawn="1"/>
        </p:nvSpPr>
        <p:spPr>
          <a:xfrm>
            <a:off x="337457" y="1944078"/>
            <a:ext cx="6408939" cy="45628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157FB-CF65-571C-117F-F8FAD8D9FF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7136A7-5DB5-FAF4-1437-4CDA5E54573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02816-1AAA-FE35-5C91-01A9C5DEAD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B28C9-C087-B7F9-1930-361BCE1DC434}"/>
              </a:ext>
            </a:extLst>
          </p:cNvPr>
          <p:cNvSpPr/>
          <p:nvPr userDrawn="1"/>
        </p:nvSpPr>
        <p:spPr>
          <a:xfrm flipV="1">
            <a:off x="337457" y="351062"/>
            <a:ext cx="11512296" cy="1465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FE5E0-34BA-A35C-6B4F-7D3C8C7C4F9B}"/>
              </a:ext>
            </a:extLst>
          </p:cNvPr>
          <p:cNvSpPr/>
          <p:nvPr userDrawn="1"/>
        </p:nvSpPr>
        <p:spPr>
          <a:xfrm>
            <a:off x="6874592" y="1929406"/>
            <a:ext cx="4975161" cy="4577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1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57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89C2E73-8CB7-AB0A-D373-D9BCBE160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740" y="1944079"/>
            <a:ext cx="5486767" cy="4553712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649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9440" y="2235200"/>
            <a:ext cx="5289915" cy="39581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30DF84-4A5D-63C5-1700-34F6AA007632}"/>
              </a:ext>
            </a:extLst>
          </p:cNvPr>
          <p:cNvSpPr/>
          <p:nvPr userDrawn="1"/>
        </p:nvSpPr>
        <p:spPr>
          <a:xfrm flipV="1">
            <a:off x="337457" y="351062"/>
            <a:ext cx="11512296" cy="1465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E6EAC-5CB1-AF25-6E5B-8E37D120C9B3}"/>
              </a:ext>
            </a:extLst>
          </p:cNvPr>
          <p:cNvSpPr/>
          <p:nvPr userDrawn="1"/>
        </p:nvSpPr>
        <p:spPr>
          <a:xfrm>
            <a:off x="339851" y="1929406"/>
            <a:ext cx="5513832" cy="4577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3CEAA-92AB-A832-438A-7F6ACCDFE1B4}"/>
              </a:ext>
            </a:extLst>
          </p:cNvPr>
          <p:cNvSpPr/>
          <p:nvPr userDrawn="1"/>
        </p:nvSpPr>
        <p:spPr>
          <a:xfrm>
            <a:off x="5978984" y="1929406"/>
            <a:ext cx="5870770" cy="4577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65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350" y="819005"/>
            <a:ext cx="6777828" cy="93268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C69378E-FD50-D0FE-49E9-FE6939F87E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7366" y="361188"/>
            <a:ext cx="3657600" cy="6135624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3350" y="2032216"/>
            <a:ext cx="6777828" cy="40343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28F2E-550C-7EE7-5A6C-C30C820D21DB}"/>
              </a:ext>
            </a:extLst>
          </p:cNvPr>
          <p:cNvSpPr/>
          <p:nvPr userDrawn="1"/>
        </p:nvSpPr>
        <p:spPr>
          <a:xfrm>
            <a:off x="4155746" y="351065"/>
            <a:ext cx="7693502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B15E2-0F9C-EDBB-3379-237D2F02B133}"/>
              </a:ext>
            </a:extLst>
          </p:cNvPr>
          <p:cNvSpPr/>
          <p:nvPr userDrawn="1"/>
        </p:nvSpPr>
        <p:spPr>
          <a:xfrm>
            <a:off x="348222" y="351064"/>
            <a:ext cx="3675888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BF609-8734-8C2B-E441-E7DBAE6E3BD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50EF1-CAAF-B39A-ED1F-4F967B0786C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70B86-8D60-DBF5-42C5-FE10E0C6FE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94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7" y="829475"/>
            <a:ext cx="6714892" cy="93268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7" y="2047532"/>
            <a:ext cx="6714892" cy="40013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4216C9-E47F-BA93-3528-3DC28359BBA5}"/>
              </a:ext>
            </a:extLst>
          </p:cNvPr>
          <p:cNvSpPr/>
          <p:nvPr userDrawn="1"/>
        </p:nvSpPr>
        <p:spPr>
          <a:xfrm>
            <a:off x="337457" y="351065"/>
            <a:ext cx="7631033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22729334-E74F-1D47-30E9-2040D0CCDE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94185" y="356616"/>
            <a:ext cx="3739896" cy="6144768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5E7D9-8EB1-CCEE-CB59-564CC173739B}"/>
              </a:ext>
            </a:extLst>
          </p:cNvPr>
          <p:cNvSpPr/>
          <p:nvPr userDrawn="1"/>
        </p:nvSpPr>
        <p:spPr>
          <a:xfrm>
            <a:off x="8085041" y="351064"/>
            <a:ext cx="3758184" cy="6155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6C7E-4D47-A5C6-F745-1B24CC38482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E34178-1A83-36BE-0EBF-390C6CB30C8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6F11D-D618-B08B-95BA-C3F1030D58A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82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9959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E3DA23-DE55-6AE0-AF3B-E9803246C7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9324" y="2423719"/>
            <a:ext cx="5175504" cy="406908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7402" y="599600"/>
            <a:ext cx="5633165" cy="56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5B15E-907B-22E5-9483-591409F1460D}"/>
              </a:ext>
            </a:extLst>
          </p:cNvPr>
          <p:cNvSpPr/>
          <p:nvPr userDrawn="1"/>
        </p:nvSpPr>
        <p:spPr>
          <a:xfrm flipV="1">
            <a:off x="337457" y="351059"/>
            <a:ext cx="5199238" cy="1939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643D3-05AA-D000-6F70-B39D3E837EF5}"/>
              </a:ext>
            </a:extLst>
          </p:cNvPr>
          <p:cNvSpPr/>
          <p:nvPr userDrawn="1"/>
        </p:nvSpPr>
        <p:spPr>
          <a:xfrm>
            <a:off x="5665293" y="351065"/>
            <a:ext cx="6189249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DB142-72B7-699F-6F87-2EFB2EBF3B22}"/>
              </a:ext>
            </a:extLst>
          </p:cNvPr>
          <p:cNvSpPr/>
          <p:nvPr userDrawn="1"/>
        </p:nvSpPr>
        <p:spPr>
          <a:xfrm flipV="1">
            <a:off x="337457" y="2409583"/>
            <a:ext cx="5199238" cy="40973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0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99599"/>
            <a:ext cx="3946824" cy="14538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E3DA23-DE55-6AE0-AF3B-E9803246C7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324" y="2423719"/>
            <a:ext cx="4476676" cy="4069080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20382" y="599600"/>
            <a:ext cx="6350185" cy="56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5B15E-907B-22E5-9483-591409F1460D}"/>
              </a:ext>
            </a:extLst>
          </p:cNvPr>
          <p:cNvSpPr/>
          <p:nvPr userDrawn="1"/>
        </p:nvSpPr>
        <p:spPr>
          <a:xfrm flipV="1">
            <a:off x="337457" y="351058"/>
            <a:ext cx="4488543" cy="1939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643D3-05AA-D000-6F70-B39D3E837EF5}"/>
              </a:ext>
            </a:extLst>
          </p:cNvPr>
          <p:cNvSpPr/>
          <p:nvPr userDrawn="1"/>
        </p:nvSpPr>
        <p:spPr>
          <a:xfrm>
            <a:off x="4939611" y="351065"/>
            <a:ext cx="6914932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DB142-72B7-699F-6F87-2EFB2EBF3B22}"/>
              </a:ext>
            </a:extLst>
          </p:cNvPr>
          <p:cNvSpPr/>
          <p:nvPr userDrawn="1"/>
        </p:nvSpPr>
        <p:spPr>
          <a:xfrm flipV="1">
            <a:off x="337457" y="2409583"/>
            <a:ext cx="4497205" cy="40973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1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78" y="599599"/>
            <a:ext cx="3946824" cy="14538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599600"/>
            <a:ext cx="6350185" cy="56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E3DA23-DE55-6AE0-AF3B-E9803246C7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0064" y="2423160"/>
            <a:ext cx="4476676" cy="4069080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5B15E-907B-22E5-9483-591409F1460D}"/>
              </a:ext>
            </a:extLst>
          </p:cNvPr>
          <p:cNvSpPr/>
          <p:nvPr userDrawn="1"/>
        </p:nvSpPr>
        <p:spPr>
          <a:xfrm flipV="1">
            <a:off x="7360920" y="351058"/>
            <a:ext cx="4488543" cy="1939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643D3-05AA-D000-6F70-B39D3E837EF5}"/>
              </a:ext>
            </a:extLst>
          </p:cNvPr>
          <p:cNvSpPr/>
          <p:nvPr userDrawn="1"/>
        </p:nvSpPr>
        <p:spPr>
          <a:xfrm>
            <a:off x="338328" y="351065"/>
            <a:ext cx="6914932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DB142-72B7-699F-6F87-2EFB2EBF3B22}"/>
              </a:ext>
            </a:extLst>
          </p:cNvPr>
          <p:cNvSpPr/>
          <p:nvPr userDrawn="1"/>
        </p:nvSpPr>
        <p:spPr>
          <a:xfrm flipV="1">
            <a:off x="7361582" y="2409583"/>
            <a:ext cx="4497205" cy="40973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2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4804-4265-85A8-7A9B-A9B3F5D8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029200"/>
            <a:ext cx="7525512" cy="100584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2D6F9C-47CA-A6AB-CB31-599736C6165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960" y="841248"/>
            <a:ext cx="10543032" cy="415137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9300" b="1" baseline="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D478B-3CC8-9331-3B4F-2130EA892404}"/>
              </a:ext>
            </a:extLst>
          </p:cNvPr>
          <p:cNvSpPr/>
          <p:nvPr userDrawn="1"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18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-1295801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ADCAC8-6FF3-EC2A-EFD7-95A819EA2E4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5527" y="685799"/>
            <a:ext cx="10698480" cy="5486400"/>
          </a:xfrm>
        </p:spPr>
        <p:txBody>
          <a:bodyPr anchor="ctr">
            <a:noAutofit/>
          </a:bodyPr>
          <a:lstStyle>
            <a:lvl1pPr marL="0" indent="0">
              <a:buNone/>
              <a:defRPr sz="4800">
                <a:latin typeface="+mj-lt"/>
              </a:defRPr>
            </a:lvl1pPr>
            <a:lvl2pPr marL="228600" indent="0">
              <a:buNone/>
              <a:defRPr sz="4800">
                <a:latin typeface="+mj-lt"/>
              </a:defRPr>
            </a:lvl2pPr>
            <a:lvl3pPr marL="457200" indent="0">
              <a:buNone/>
              <a:defRPr sz="4800">
                <a:latin typeface="+mj-lt"/>
              </a:defRPr>
            </a:lvl3pPr>
            <a:lvl4pPr marL="685800" indent="0">
              <a:buNone/>
              <a:defRPr sz="4800">
                <a:latin typeface="+mj-lt"/>
              </a:defRPr>
            </a:lvl4pPr>
            <a:lvl5pPr marL="9144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DBB70-84D2-1F96-C132-E1127669A16F}"/>
              </a:ext>
            </a:extLst>
          </p:cNvPr>
          <p:cNvSpPr/>
          <p:nvPr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5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D17117-BBA9-4972-76C2-EAFE70BD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6" y="842463"/>
            <a:ext cx="10616184" cy="11338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C3D10-12BE-0828-A6FA-C33C4BFCD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5338" y="2217738"/>
            <a:ext cx="4872037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CA2E261-8EB7-B6E1-F84F-2C8AA00E01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803" y="2189669"/>
            <a:ext cx="4872037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F54CE-D52E-B9AA-434C-FDF3F79B9698}"/>
              </a:ext>
            </a:extLst>
          </p:cNvPr>
          <p:cNvSpPr/>
          <p:nvPr userDrawn="1"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3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CF980F-8A96-8628-DE09-B13E23F3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6" y="842464"/>
            <a:ext cx="10613572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656" y="1737360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52397E2-59D6-9B15-C816-A5E09CBA60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5338" y="2378075"/>
            <a:ext cx="5157787" cy="363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1012" y="1737360"/>
            <a:ext cx="5157216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3E12D3BA-867F-1CF3-4F97-52D6461219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1012" y="2378075"/>
            <a:ext cx="5157216" cy="363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55CCF7-A846-6AC9-BA7F-5289CB5E60BD}"/>
              </a:ext>
            </a:extLst>
          </p:cNvPr>
          <p:cNvSpPr/>
          <p:nvPr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6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6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3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7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4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  <p:sldLayoutId id="2147484286" r:id="rId18"/>
    <p:sldLayoutId id="2147484105" r:id="rId19"/>
    <p:sldLayoutId id="2147483883" r:id="rId20"/>
    <p:sldLayoutId id="2147483828" r:id="rId21"/>
    <p:sldLayoutId id="2147483829" r:id="rId22"/>
    <p:sldLayoutId id="2147483826" r:id="rId23"/>
    <p:sldLayoutId id="2147483830" r:id="rId24"/>
    <p:sldLayoutId id="2147483836" r:id="rId25"/>
    <p:sldLayoutId id="2147483837" r:id="rId26"/>
    <p:sldLayoutId id="2147483851" r:id="rId27"/>
    <p:sldLayoutId id="2147483852" r:id="rId28"/>
    <p:sldLayoutId id="2147483881" r:id="rId29"/>
    <p:sldLayoutId id="2147483846" r:id="rId30"/>
    <p:sldLayoutId id="2147483847" r:id="rId31"/>
    <p:sldLayoutId id="2147483842" r:id="rId32"/>
    <p:sldLayoutId id="2147483843" r:id="rId33"/>
    <p:sldLayoutId id="2147483882" r:id="rId34"/>
    <p:sldLayoutId id="2147483889" r:id="rId35"/>
    <p:sldLayoutId id="2147483848" r:id="rId36"/>
    <p:sldLayoutId id="2147483849" r:id="rId37"/>
    <p:sldLayoutId id="2147483856" r:id="rId38"/>
    <p:sldLayoutId id="2147483850" r:id="rId39"/>
    <p:sldLayoutId id="2147483890" r:id="rId40"/>
    <p:sldLayoutId id="2147483844" r:id="rId41"/>
    <p:sldLayoutId id="2147483845" r:id="rId42"/>
    <p:sldLayoutId id="2147483857" r:id="rId43"/>
    <p:sldLayoutId id="2147483884" r:id="rId44"/>
    <p:sldLayoutId id="2147483887" r:id="rId45"/>
    <p:sldLayoutId id="2147483859" r:id="rId46"/>
    <p:sldLayoutId id="2147483864" r:id="rId47"/>
    <p:sldLayoutId id="2147483868" r:id="rId48"/>
    <p:sldLayoutId id="2147483869" r:id="rId4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aa.org.ua/articles/mehanizmy-pidtrymky-gromad-donory-instytucziyi-ta-realni-kejs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aa.org.ua/articles/mehanizmy-pidtrymky-gromad-donory-instytucziyi-ta-realni-kejs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microsoft.com/office/2011/relationships/webextension" Target="../webextensions/webextension5.xml"/><Relationship Id="rId5" Type="http://schemas.microsoft.com/office/2011/relationships/webextension" Target="../webextensions/webextension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AC8A-B73D-95D6-C85C-E1BD8D5F5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520" y="3429000"/>
            <a:ext cx="7766936" cy="2552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 err="1">
                <a:solidFill>
                  <a:schemeClr val="tx1"/>
                </a:solidFill>
              </a:rPr>
              <a:t>Перспективи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застосування</a:t>
            </a:r>
            <a:r>
              <a:rPr lang="en-US" sz="4400" b="1" dirty="0">
                <a:solidFill>
                  <a:schemeClr val="tx1"/>
                </a:solidFill>
              </a:rPr>
              <a:t> BIM </a:t>
            </a:r>
            <a:r>
              <a:rPr lang="en-US" sz="4400" b="1" dirty="0" err="1">
                <a:solidFill>
                  <a:schemeClr val="tx1"/>
                </a:solidFill>
              </a:rPr>
              <a:t>технологій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під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час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відбудови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України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Изображение выглядит как желтый, символ, Красочность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36D9B4-B509-96DA-850B-7D066586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75" y="270736"/>
            <a:ext cx="1658307" cy="1658307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Шрифт, логотип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D297FF-179D-C6A5-C471-837F0AFC1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51" y="270736"/>
            <a:ext cx="4324849" cy="16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9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DED42-C2E9-CEE3-9913-6F299446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357653" cy="132080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Контекст</a:t>
            </a:r>
            <a:br>
              <a:rPr lang="uk-UA" b="1" dirty="0">
                <a:solidFill>
                  <a:schemeClr val="tx1"/>
                </a:solidFill>
              </a:rPr>
            </a:br>
            <a:r>
              <a:rPr lang="uk-UA" b="1" dirty="0">
                <a:solidFill>
                  <a:schemeClr val="tx1"/>
                </a:solidFill>
              </a:rPr>
              <a:t>відбудови:</a:t>
            </a:r>
            <a:endParaRPr lang="ru-UA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5FB1A-0B21-9D7C-D6D8-29C746DC3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12925"/>
            <a:ext cx="5257800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UA" sz="3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UA" sz="32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Потреба у </a:t>
            </a:r>
            <a:r>
              <a:rPr lang="ru-UA" sz="32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швидких</a:t>
            </a:r>
            <a:r>
              <a:rPr lang="ru-UA" sz="32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endParaRPr lang="en-US" sz="3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UA" sz="32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якісних</a:t>
            </a:r>
            <a:r>
              <a:rPr lang="ru-UA" sz="32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UA" sz="32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та </a:t>
            </a:r>
            <a:r>
              <a:rPr lang="ru-UA" sz="32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прозорих</a:t>
            </a:r>
            <a:r>
              <a:rPr lang="ru-UA" sz="32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UA" sz="32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рішеннях</a:t>
            </a:r>
            <a:endParaRPr lang="ru-UA" sz="3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FBA0A9-5F76-2492-DF06-F7EDDAB5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733031-66D1-125E-67E1-52778E0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7AA8F-DAD3-9CCB-5FDB-19071DA9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CFB4E8-7D48-9820-3A52-553A83895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0BF-0ED9-303F-982D-B202BDDB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UA" altLang="ru-UA" sz="4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Пріоритетні</a:t>
            </a:r>
            <a:r>
              <a:rPr kumimoji="0" lang="ru-UA" altLang="ru-UA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UA" altLang="ru-UA" sz="4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сектори</a:t>
            </a:r>
            <a:r>
              <a:rPr kumimoji="0" lang="ru-UA" altLang="ru-UA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для </a:t>
            </a:r>
            <a:r>
              <a:rPr kumimoji="0" lang="ru-UA" altLang="ru-UA" sz="4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відбудови</a:t>
            </a:r>
            <a:endParaRPr lang="ru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884CAA-98CE-96F5-B116-EF0D702462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98713"/>
            <a:ext cx="10098277" cy="5005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7132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Житловий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сектор: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r>
              <a:rPr kumimoji="0" lang="ru-UA" altLang="ru-UA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майже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$84 млрд.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Транспортний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сектор (дороги, мости):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r>
              <a:rPr kumimoji="0" lang="ru-UA" altLang="ru-UA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майже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$78 млрд.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Енергетика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та </a:t>
            </a: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видобувна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галузь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: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r>
              <a:rPr kumimoji="0" lang="ru-UA" altLang="ru-UA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близько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$68 млрд.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Торгівля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та </a:t>
            </a: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промисловість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: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r>
              <a:rPr kumimoji="0" lang="ru-UA" altLang="ru-UA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понад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$64 млрд.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Сільське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господарство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: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r>
              <a:rPr kumimoji="0" lang="ru-UA" altLang="ru-UA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понад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$55 млрд.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Розчищення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  <a:r>
              <a:rPr kumimoji="0" lang="ru-UA" altLang="ru-UA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територій</a:t>
            </a:r>
            <a:r>
              <a:rPr kumimoji="0" lang="ru-UA" altLang="ru-UA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: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r>
              <a:rPr kumimoji="0" lang="ru-UA" altLang="ru-UA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близько</a:t>
            </a:r>
            <a:r>
              <a:rPr kumimoji="0" lang="ru-UA" altLang="ru-UA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$13 млрд.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067A1EE-7AD2-8FBB-520D-AD17C2AE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57C074-F5B7-5579-8C63-E65D6BEA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4913ED-3F76-9644-2E5F-4B2FCDA4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19669-EC5D-4C6A-2CF4-D3AA8B01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4983"/>
          </a:xfrm>
        </p:spPr>
        <p:txBody>
          <a:bodyPr>
            <a:normAutofit/>
          </a:bodyPr>
          <a:lstStyle/>
          <a:p>
            <a:pPr algn="ctr"/>
            <a:r>
              <a:rPr lang="uk-UA" sz="3000" b="1" kern="0" dirty="0">
                <a:solidFill>
                  <a:schemeClr val="tx1"/>
                </a:solidFill>
                <a:ea typeface="Aptos" panose="020B0004020202020204" pitchFamily="34" charset="0"/>
                <a:cs typeface="Segoe UI Emoji" panose="020B0502040204020203" pitchFamily="34" charset="0"/>
              </a:rPr>
              <a:t>Вже наявні п</a:t>
            </a:r>
            <a:r>
              <a:rPr lang="ru-UA" sz="30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риклади</a:t>
            </a:r>
            <a:r>
              <a:rPr lang="uk-UA" sz="30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застосування </a:t>
            </a:r>
            <a:r>
              <a:rPr lang="en-US" sz="30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BIM</a:t>
            </a:r>
            <a:r>
              <a:rPr lang="uk-UA" sz="30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для відбудови</a:t>
            </a:r>
            <a:endParaRPr lang="ru-UA" sz="3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D26C1-1596-BFED-2AAE-381440DC47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2435" y="1524000"/>
            <a:ext cx="10745165" cy="471548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RDNA 4 (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Оцінка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потреб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України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на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відновлення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відбудову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):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донори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ЄС та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Світовий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банк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вимагають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 для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оцінки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вартості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прозорості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відновлення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житлового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фонду </a:t>
            </a:r>
            <a:r>
              <a:rPr lang="ru-UA" sz="2400" b="1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  <a:hlinkClick r:id="rId3"/>
              </a:rPr>
              <a:t>iaa.org.ua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Проєкти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GIZ (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Німеччина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): у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відновленні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муніципальної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інфраструктури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 є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умовою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для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отримання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фінансування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USAID</a:t>
            </a:r>
            <a:r>
              <a:rPr lang="uk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(коли функціонувало)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: у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програмах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реконструкції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лікарень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використовується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для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моделювання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енергоефективності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довгострокових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витрат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ЄБРР: у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транспортних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проєктах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застосовується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для контролю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кошторисів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і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координації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міжнародних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підрядників</a:t>
            </a:r>
            <a:r>
              <a:rPr lang="ru-UA" sz="24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AC40C37-1A89-AC2C-3F7C-9CC9B746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F11036-13B1-E9B9-F86E-FE93659B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2175D1-6414-2803-1E93-6EC1BE24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1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50287-1BE4-0BD8-D45A-9270D8CC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CD93F-B06C-A416-273C-D4FA2C57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8301"/>
            <a:ext cx="10364451" cy="698500"/>
          </a:xfrm>
        </p:spPr>
        <p:txBody>
          <a:bodyPr>
            <a:normAutofit fontScale="90000"/>
          </a:bodyPr>
          <a:lstStyle/>
          <a:p>
            <a:pPr algn="ctr"/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Основні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вимоги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до</a:t>
            </a:r>
            <a:r>
              <a:rPr lang="uk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застосування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98C8D-A704-84CC-49FA-CE5B4CD319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2700"/>
            <a:ext cx="10363826" cy="4508499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400" b="1" dirty="0"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-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Координація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підрядників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міжнародних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партнерів</a:t>
            </a:r>
            <a:endParaRPr lang="ru-UA" sz="3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BIM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використовується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як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єдина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цифрова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платформа для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координації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робіт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між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українськими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іноземними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компаніями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3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Приклад: у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відновленні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житлових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комплексів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у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Києві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(2024–2025)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донори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вимагали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використання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Autodesk Construction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Cloud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для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управління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понад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10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субпідрядниками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400" i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UA" sz="1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CAE0548-6B88-5F59-C3F1-3A70DE1B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2D2A88-DE40-17E2-E62C-FFF9F1B3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A911A5-B999-B44A-37F7-D2CC88E4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5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11187-9089-7A23-88F6-3F0FB6DF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4001"/>
            <a:ext cx="10364451" cy="584199"/>
          </a:xfrm>
        </p:spPr>
        <p:txBody>
          <a:bodyPr>
            <a:normAutofit fontScale="90000"/>
          </a:bodyPr>
          <a:lstStyle/>
          <a:p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Основні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вимоги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до</a:t>
            </a:r>
            <a:r>
              <a:rPr lang="uk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застосування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7D546-3344-291C-FACC-CCEF57E401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363826" cy="541020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Прозорість</a:t>
            </a:r>
            <a:r>
              <a:rPr lang="ru-UA" sz="40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аудитність</a:t>
            </a:r>
            <a:endParaRPr lang="ru-UA" sz="4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BIM-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моделі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мають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забезпечувати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простежуваність</a:t>
            </a:r>
            <a:r>
              <a:rPr lang="ru-UA" sz="32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змін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у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проєкті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3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Вимога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: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надання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цифрових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моделей як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частини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тендерної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документації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для </a:t>
            </a:r>
            <a:r>
              <a:rPr lang="ru-UA" sz="32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перевірки</a:t>
            </a:r>
            <a:r>
              <a:rPr lang="ru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донором.</a:t>
            </a:r>
            <a:endParaRPr lang="ru-UA" sz="3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Приклад: у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проєктах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,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що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фінансуються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Світовим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банком та ЄБРР, BIM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використовується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для контролю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кошторисів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і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зменшення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ризику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корупції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800" i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8CCC8A1-4305-5352-AAAF-710EFEF2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C6FF74-87CA-6753-0E03-C69E4143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4A9267-E71F-513A-1072-F53E193D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0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3842-E2E3-1D2C-311E-661EB5455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6AF39-6C64-4A1E-2A56-318B561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51513"/>
            <a:ext cx="10364451" cy="676883"/>
          </a:xfrm>
        </p:spPr>
        <p:txBody>
          <a:bodyPr>
            <a:normAutofit fontScale="90000"/>
          </a:bodyPr>
          <a:lstStyle/>
          <a:p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Основні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вимоги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до</a:t>
            </a:r>
            <a:r>
              <a:rPr lang="uk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застосування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4C45-81DC-7DEB-9518-81AFF2C1C1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387" y="1364587"/>
            <a:ext cx="10363826" cy="50419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- </a:t>
            </a: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Вартість</a:t>
            </a:r>
            <a:r>
              <a:rPr lang="ru-UA" sz="40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життєвого</a:t>
            </a:r>
            <a:r>
              <a:rPr lang="ru-UA" sz="40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циклу (Life </a:t>
            </a: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Cycle</a:t>
            </a:r>
            <a:r>
              <a:rPr lang="ru-UA" sz="40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Costing</a:t>
            </a:r>
            <a:r>
              <a:rPr lang="ru-UA" sz="40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)</a:t>
            </a:r>
            <a:endParaRPr lang="ru-UA" sz="4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Донори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вимагають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врахування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не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лише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будівельних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витрат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, а й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витрат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на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експлуатацію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утримання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BIM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дозволяє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моделювати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ці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витрати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на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етапі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проєктування</a:t>
            </a:r>
            <a:r>
              <a:rPr lang="ru-UA" sz="28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Приклад: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програми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ЄС для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муніципалітетів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(RDNA 4)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передбачають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використання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 для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оцінки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довгострокових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витрат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на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відновлені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школи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лікарні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  <a:hlinkClick r:id="rId3"/>
              </a:rPr>
              <a:t>iaa.org.ua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400" i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B9B8F7A-0DDA-7874-6926-E64528B8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B7081B-4E88-AADF-6430-03F6C559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4AA958-E637-22D1-1A9B-CC3A4F4B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0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DC5A-F768-E17D-4DD7-A73FEB03B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7F104-8C53-25BB-38E4-2F425681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101"/>
            <a:ext cx="10364451" cy="546099"/>
          </a:xfrm>
        </p:spPr>
        <p:txBody>
          <a:bodyPr>
            <a:normAutofit fontScale="90000"/>
          </a:bodyPr>
          <a:lstStyle/>
          <a:p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Основні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вимоги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до</a:t>
            </a:r>
            <a:r>
              <a:rPr lang="uk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застосування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B4D35-11D6-0452-07F9-BADAFF1A6C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363826" cy="4724399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- </a:t>
            </a: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Відповідність</a:t>
            </a:r>
            <a:r>
              <a:rPr lang="ru-UA" sz="40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0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міжнародним</a:t>
            </a:r>
            <a:r>
              <a:rPr lang="ru-UA" sz="40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стандартам</a:t>
            </a:r>
            <a:endParaRPr lang="ru-UA" sz="4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BIM-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документація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має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бути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узгоджена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 ISO 19650 (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управління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інформацією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) та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умовами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контрактів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FIDIC.</a:t>
            </a:r>
            <a:endParaRPr lang="ru-UA" sz="3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Приклад: USAID та GIZ у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своїх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інфраструктурних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проєктах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вимагають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застосування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відповідно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до ISO 19650 для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забезпечення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сумісності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 </a:t>
            </a:r>
            <a:r>
              <a:rPr lang="ru-UA" sz="28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європейськими</a:t>
            </a:r>
            <a:r>
              <a:rPr lang="ru-UA" sz="28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практиками.</a:t>
            </a:r>
            <a:endParaRPr lang="ru-UA" sz="2800" i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363FC6F-9DAF-9D4E-7828-AEFE9709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D1D9FC-176F-1D7D-F449-4615E1B9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D8C33-357E-3BE3-8089-2B9AEA43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7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3671A-84EF-EB6C-A96C-E537BF6F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7829C-51A3-4222-8098-329A728F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101"/>
            <a:ext cx="10364451" cy="571499"/>
          </a:xfrm>
        </p:spPr>
        <p:txBody>
          <a:bodyPr>
            <a:noAutofit/>
          </a:bodyPr>
          <a:lstStyle/>
          <a:p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Основні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400" b="1" kern="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вимоги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до</a:t>
            </a:r>
            <a:r>
              <a:rPr lang="uk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застосування</a:t>
            </a:r>
            <a:r>
              <a:rPr lang="ru-UA" sz="4400" b="1" kern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B15C0-429E-7A74-A10B-A2DA07D21E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36700"/>
            <a:ext cx="10363826" cy="4254499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400" b="1" dirty="0"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-</a:t>
            </a:r>
            <a:r>
              <a:rPr lang="uk-UA" sz="3200" b="1" dirty="0"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uk-UA" sz="3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Сталий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розвиток</a:t>
            </a:r>
            <a:r>
              <a:rPr lang="ru-UA" sz="36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36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енергоефективність</a:t>
            </a:r>
            <a:endParaRPr lang="ru-UA" sz="3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BIM </a:t>
            </a:r>
            <a:r>
              <a:rPr lang="ru-UA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моделі</a:t>
            </a: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повинні</a:t>
            </a: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включати</a:t>
            </a: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аналіз</a:t>
            </a: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енергоефективності</a:t>
            </a: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екологічних</a:t>
            </a: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показників</a:t>
            </a:r>
            <a:r>
              <a:rPr lang="ru-UA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Приклад: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грантові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програми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ЄС для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відновлення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житла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у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Львові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передбачали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обов’язкове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використання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 для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моделювання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енергоспоживання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та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зменшення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24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викидів</a:t>
            </a:r>
            <a:r>
              <a:rPr lang="ru-UA" sz="24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CO₂.</a:t>
            </a:r>
            <a:endParaRPr lang="ru-UA" sz="2400" i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UA" sz="1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UA" sz="1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5E4E2EC2-B35F-19E8-D0A5-D14DD575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DBA2BC-FABA-0D7A-48CF-949C50CD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4ABCAB-4D61-D4F7-AFC0-2D64FED7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8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81E3C-F4FF-0028-12FE-03E9F6E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02772"/>
            <a:ext cx="10364451" cy="664030"/>
          </a:xfrm>
        </p:spPr>
        <p:txBody>
          <a:bodyPr>
            <a:normAutofit fontScale="90000"/>
          </a:bodyPr>
          <a:lstStyle/>
          <a:p>
            <a:r>
              <a:rPr lang="ru-UA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4400" b="1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Висновок</a:t>
            </a:r>
            <a:r>
              <a:rPr lang="ru-UA" sz="44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: 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8E6B2-67DB-2D24-35FF-A7DA0DED3E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49829"/>
            <a:ext cx="10363826" cy="487680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ru-UA" sz="42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BIM </a:t>
            </a:r>
            <a:r>
              <a:rPr lang="en-US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uk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сьогодні стає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обов’язкови</a:t>
            </a:r>
            <a:r>
              <a:rPr lang="uk-UA" sz="39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</a:t>
            </a:r>
            <a:r>
              <a:rPr lang="ru-UA" sz="39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інструмент</a:t>
            </a:r>
            <a:r>
              <a:rPr lang="uk-UA" sz="39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ом</a:t>
            </a:r>
            <a:r>
              <a:rPr lang="ru-UA" sz="39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прозорості</a:t>
            </a:r>
            <a:r>
              <a:rPr lang="ru-UA" sz="3900" b="1" i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, контролю та </a:t>
            </a:r>
            <a:r>
              <a:rPr lang="ru-UA" sz="3900" b="1" i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сталості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 </a:t>
            </a:r>
            <a:endParaRPr lang="ru-RU" sz="3900" b="1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uk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	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Для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участі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у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міжнародних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тендерах в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Україні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потрібно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демонструвати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відповідність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BIM-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документації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стандартам ISO 19650 та FIDIC, а також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готовність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забезпечити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аудитність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UA" sz="3900" b="1" dirty="0" err="1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даних</a:t>
            </a:r>
            <a:r>
              <a:rPr lang="ru-UA" sz="3900" b="1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.</a:t>
            </a:r>
            <a:endParaRPr lang="ru-UA" sz="39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AF06310-A6E7-43E1-6382-B4962CD3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C19B11-3B26-9D0B-33EB-42CAA52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6A895C-75FF-6EE1-8E57-99278DC4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79750-7A2C-7AA9-19E9-0E3BDDB5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43112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BIM</a:t>
            </a:r>
            <a:r>
              <a:rPr lang="uk-UA" b="1" dirty="0">
                <a:solidFill>
                  <a:schemeClr val="tx1"/>
                </a:solidFill>
              </a:rPr>
              <a:t> для інженера-консультанта</a:t>
            </a:r>
            <a:endParaRPr lang="ru-UA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5099D-0524-1EA8-A933-6B915B9DF1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4009" y="1503494"/>
            <a:ext cx="10363826" cy="34241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sz="3600" b="1" dirty="0"/>
              <a:t>Сьогодні</a:t>
            </a:r>
            <a:r>
              <a:rPr lang="uk-UA" sz="3600" dirty="0"/>
              <a:t> - конкурентна перевага</a:t>
            </a:r>
          </a:p>
          <a:p>
            <a:pPr algn="ctr"/>
            <a:endParaRPr lang="uk-UA" sz="3600" dirty="0"/>
          </a:p>
          <a:p>
            <a:pPr marL="0" indent="0" algn="ctr">
              <a:buNone/>
            </a:pPr>
            <a:r>
              <a:rPr lang="uk-UA" sz="3600" b="1" dirty="0"/>
              <a:t>Завтра</a:t>
            </a:r>
            <a:r>
              <a:rPr lang="uk-UA" sz="3600" dirty="0"/>
              <a:t> - обов’язкова компетенція</a:t>
            </a:r>
            <a:endParaRPr lang="ru-UA" sz="36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5D2C829-EE6A-A866-306D-12806835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946AFC-4300-5AF4-E53E-0132F394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F58FA7-4AC0-CDEC-C392-8B882BDB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2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75103-BF5F-1D24-CA6A-CF80A3E5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Про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себе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006C0-ABC7-2677-302A-CFD8D88C8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1984249"/>
            <a:ext cx="4798895" cy="432584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 b="1" dirty="0"/>
              <a:t>Шандрик В’ячеслав Іванович</a:t>
            </a:r>
          </a:p>
          <a:p>
            <a:r>
              <a:rPr lang="en-US" sz="2000" dirty="0" err="1"/>
              <a:t>Директор</a:t>
            </a:r>
            <a:r>
              <a:rPr lang="en-US" sz="2000" dirty="0"/>
              <a:t> ТОВ «В.С. </a:t>
            </a:r>
            <a:r>
              <a:rPr lang="en-US" sz="2000" dirty="0" err="1"/>
              <a:t>Проект</a:t>
            </a:r>
            <a:r>
              <a:rPr lang="en-US" sz="2000" dirty="0"/>
              <a:t>»</a:t>
            </a:r>
          </a:p>
          <a:p>
            <a:r>
              <a:rPr lang="en-US" sz="2000" dirty="0" err="1"/>
              <a:t>Доктор</a:t>
            </a:r>
            <a:r>
              <a:rPr lang="en-US" sz="2000" dirty="0"/>
              <a:t> </a:t>
            </a:r>
            <a:r>
              <a:rPr lang="en-US" sz="2000" dirty="0" err="1"/>
              <a:t>наук</a:t>
            </a:r>
            <a:r>
              <a:rPr lang="en-US" sz="2000" dirty="0"/>
              <a:t> з </a:t>
            </a:r>
            <a:r>
              <a:rPr lang="en-US" sz="2000" dirty="0" err="1"/>
              <a:t>державного</a:t>
            </a:r>
            <a:r>
              <a:rPr lang="en-US" sz="2000" dirty="0"/>
              <a:t> </a:t>
            </a:r>
            <a:r>
              <a:rPr lang="en-US" sz="2000" dirty="0" err="1"/>
              <a:t>управління</a:t>
            </a:r>
            <a:endParaRPr lang="en-US" sz="2000" dirty="0"/>
          </a:p>
          <a:p>
            <a:r>
              <a:rPr lang="en-US" sz="2000" dirty="0" err="1"/>
              <a:t>Заслужений</a:t>
            </a:r>
            <a:r>
              <a:rPr lang="en-US" sz="2000" dirty="0"/>
              <a:t> </a:t>
            </a:r>
            <a:r>
              <a:rPr lang="en-US" sz="2000" dirty="0" err="1"/>
              <a:t>будівельник</a:t>
            </a:r>
            <a:r>
              <a:rPr lang="en-US" sz="2000" dirty="0"/>
              <a:t> </a:t>
            </a:r>
            <a:r>
              <a:rPr lang="en-US" sz="2000" dirty="0" err="1"/>
              <a:t>України</a:t>
            </a:r>
            <a:endParaRPr lang="en-US" sz="2000" dirty="0"/>
          </a:p>
          <a:p>
            <a:r>
              <a:rPr lang="en-US" sz="2000" dirty="0" err="1"/>
              <a:t>Провідний</a:t>
            </a:r>
            <a:r>
              <a:rPr lang="en-US" sz="2000" dirty="0"/>
              <a:t> </a:t>
            </a:r>
            <a:r>
              <a:rPr lang="en-US" sz="2000" dirty="0" err="1"/>
              <a:t>інженер-консультант</a:t>
            </a:r>
            <a:endParaRPr lang="en-US" sz="2000" dirty="0"/>
          </a:p>
          <a:p>
            <a:r>
              <a:rPr lang="en-US" sz="2000" dirty="0" err="1"/>
              <a:t>Голова</a:t>
            </a:r>
            <a:r>
              <a:rPr lang="en-US" sz="2000" dirty="0"/>
              <a:t> </a:t>
            </a:r>
            <a:r>
              <a:rPr lang="en-US" sz="2000" dirty="0" err="1"/>
              <a:t>експертної</a:t>
            </a:r>
            <a:r>
              <a:rPr lang="en-US" sz="2000" dirty="0"/>
              <a:t> </a:t>
            </a:r>
            <a:r>
              <a:rPr lang="en-US" sz="2000" dirty="0" err="1"/>
              <a:t>ради</a:t>
            </a:r>
            <a:r>
              <a:rPr lang="en-US" sz="2000" dirty="0"/>
              <a:t> НІРІ з </a:t>
            </a:r>
            <a:r>
              <a:rPr lang="en-US" sz="2000" dirty="0" err="1"/>
              <a:t>питань</a:t>
            </a:r>
            <a:r>
              <a:rPr lang="en-US" sz="2000" dirty="0"/>
              <a:t> </a:t>
            </a:r>
            <a:r>
              <a:rPr lang="en-US" sz="2000" dirty="0" err="1"/>
              <a:t>цифровізації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Тел</a:t>
            </a:r>
            <a:r>
              <a:rPr lang="en-US" sz="2000" dirty="0"/>
              <a:t>. +380 (67) 4847767</a:t>
            </a:r>
          </a:p>
          <a:p>
            <a:r>
              <a:rPr lang="en-US" sz="2000" dirty="0"/>
              <a:t>E-mail: office@vs-pro.org</a:t>
            </a:r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A9AA1CD7-4FDE-A820-83ED-CF8F7390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11/21/2025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5C3BE3-027B-B146-CF77-F445D255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Перспективи</a:t>
            </a:r>
            <a:r>
              <a:rPr lang="en-US" sz="9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застосування</a:t>
            </a:r>
            <a:r>
              <a:rPr lang="en-US" sz="9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BIM </a:t>
            </a:r>
            <a:r>
              <a:rPr lang="en-US" sz="9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технологій</a:t>
            </a:r>
            <a:r>
              <a:rPr lang="en-US" sz="9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під</a:t>
            </a:r>
            <a:r>
              <a:rPr lang="en-US" sz="9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час</a:t>
            </a:r>
            <a:r>
              <a:rPr lang="en-US" sz="9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відбудови</a:t>
            </a:r>
            <a:r>
              <a:rPr lang="en-US" sz="9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України</a:t>
            </a:r>
            <a:endParaRPr lang="en-US" sz="90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FA4402-56E8-E688-8A84-E150E24C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C057153-B650-4DEB-B370-79DDCFDCE9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Рисунок 4" descr="Изображение выглядит как Человеческое лицо, человек, выстрел в голову, соро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4BDD4E6-2594-0CDC-CE4E-597C7ABCC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b="17440"/>
          <a:stretch>
            <a:fillRect/>
          </a:stretch>
        </p:blipFill>
        <p:spPr>
          <a:xfrm>
            <a:off x="6802387" y="1420214"/>
            <a:ext cx="3868577" cy="375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58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B12096-AF43-94C3-A469-8BEC8EAA2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666"/>
            <a:ext cx="10963656" cy="582739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sz="6000" b="1" dirty="0"/>
              <a:t>Дякую за увагу!</a:t>
            </a:r>
            <a:endParaRPr lang="ru-UA" sz="6000" b="1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DEA332-9567-8E2B-BA29-D2B40038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D8AC265-8249-908B-D10A-25C5F0C4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8B1CBF-B7E9-E917-806F-395C0948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3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8A54-38FB-EDA8-F9FC-A6C0A564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934C5-26F8-DFEA-94E0-2FB86BA66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B06DD78-0094-1C07-3F48-5E0F0667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8EFC044-879C-7F89-0F97-FD443428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A30D031-2927-C25C-5DD1-18849520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Надстройка 3" title="Forms">
                <a:extLst>
                  <a:ext uri="{FF2B5EF4-FFF2-40B4-BE49-F238E27FC236}">
                    <a16:creationId xmlns:a16="http://schemas.microsoft.com/office/drawing/2014/main" id="{32763E79-FA89-1651-CDA8-6AC3DECD83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Надстройка 3" title="Forms">
                <a:extLst>
                  <a:ext uri="{FF2B5EF4-FFF2-40B4-BE49-F238E27FC236}">
                    <a16:creationId xmlns:a16="http://schemas.microsoft.com/office/drawing/2014/main" id="{32763E79-FA89-1651-CDA8-6AC3DECD83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Надстройка 4" title="Forms">
                <a:extLst>
                  <a:ext uri="{FF2B5EF4-FFF2-40B4-BE49-F238E27FC236}">
                    <a16:creationId xmlns:a16="http://schemas.microsoft.com/office/drawing/2014/main" id="{206EF2F6-0320-70A3-C8CD-E7E6B2C0E54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5" name="Надстройка 4" title="Forms">
                <a:extLst>
                  <a:ext uri="{FF2B5EF4-FFF2-40B4-BE49-F238E27FC236}">
                    <a16:creationId xmlns:a16="http://schemas.microsoft.com/office/drawing/2014/main" id="{206EF2F6-0320-70A3-C8CD-E7E6B2C0E5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Надстройка 5" title="Forms">
                <a:extLst>
                  <a:ext uri="{FF2B5EF4-FFF2-40B4-BE49-F238E27FC236}">
                    <a16:creationId xmlns:a16="http://schemas.microsoft.com/office/drawing/2014/main" id="{0F7D6000-2A15-97FD-227C-F5324386D3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6" name="Надстройка 5" title="Forms">
                <a:extLst>
                  <a:ext uri="{FF2B5EF4-FFF2-40B4-BE49-F238E27FC236}">
                    <a16:creationId xmlns:a16="http://schemas.microsoft.com/office/drawing/2014/main" id="{0F7D6000-2A15-97FD-227C-F5324386D3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59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8023-E9B6-8C7A-679E-E51E1D50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40" y="790647"/>
            <a:ext cx="10173010" cy="1554480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СКЛАДОВІ </a:t>
            </a:r>
            <a:r>
              <a:rPr lang="en-US" sz="4800" dirty="0">
                <a:solidFill>
                  <a:schemeClr val="tx1"/>
                </a:solidFill>
              </a:rPr>
              <a:t>BIM</a:t>
            </a:r>
            <a:endParaRPr lang="ru-UA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36A470-4C9D-3478-CEBB-FB060D433D1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6457887"/>
              </p:ext>
            </p:extLst>
          </p:nvPr>
        </p:nvGraphicFramePr>
        <p:xfrm>
          <a:off x="461840" y="226674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Дата 5">
            <a:extLst>
              <a:ext uri="{FF2B5EF4-FFF2-40B4-BE49-F238E27FC236}">
                <a16:creationId xmlns:a16="http://schemas.microsoft.com/office/drawing/2014/main" id="{00E62DE3-6D53-B8E3-D7C7-8267C65A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UA"/>
              <a:t>11/21/2025</a:t>
            </a:r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2B463C-FD4D-07C1-4348-83635273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/>
              <a:t>Перспективи застосування BIM технологій під час відбудови України</a:t>
            </a:r>
            <a:endParaRPr lang="en-US" sz="100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C47ACB-D735-A114-6D03-1437BB87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8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8">
            <a:extLst>
              <a:ext uri="{FF2B5EF4-FFF2-40B4-BE49-F238E27FC236}">
                <a16:creationId xmlns:a16="http://schemas.microsoft.com/office/drawing/2014/main" id="{FBF68804-64AC-040C-FFA6-48681434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618" y="6492240"/>
            <a:ext cx="24277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11/21/2025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86D698-BFD3-9037-37E3-E6243C2D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Перспективи застосування BIM технологій під час відбудови України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E3F4A-2007-68A6-86E4-3EB07E1C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C057153-B650-4DEB-B370-79DDCFDCE934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52199-4B4A-BC9B-8500-244453EBFD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3618" y="812017"/>
            <a:ext cx="4008438" cy="467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Важливо</a:t>
            </a:r>
            <a:r>
              <a:rPr lang="en-US" sz="6000" b="1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0080C-8227-84FF-FD7C-BADD3D60AB0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33276" y="1089025"/>
            <a:ext cx="4972050" cy="467995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800" b="1" dirty="0"/>
              <a:t>Building Information Modeling (BIM)</a:t>
            </a:r>
            <a:r>
              <a:rPr lang="en-US" sz="2800" dirty="0"/>
              <a:t> — </a:t>
            </a:r>
            <a:r>
              <a:rPr lang="en-US" sz="2800" dirty="0" err="1"/>
              <a:t>це</a:t>
            </a:r>
            <a:r>
              <a:rPr lang="en-US" sz="2800" dirty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лише</a:t>
            </a:r>
            <a:r>
              <a:rPr lang="en-US" sz="2800" dirty="0"/>
              <a:t> </a:t>
            </a:r>
            <a:r>
              <a:rPr lang="en-US" sz="2800" dirty="0" err="1"/>
              <a:t>інструмент</a:t>
            </a:r>
            <a:r>
              <a:rPr lang="en-US" sz="2800" dirty="0"/>
              <a:t> 3D‑моделювання, а </a:t>
            </a:r>
            <a:r>
              <a:rPr lang="en-US" sz="2800" dirty="0" err="1"/>
              <a:t>комплексна</a:t>
            </a:r>
            <a:r>
              <a:rPr lang="en-US" sz="2800" dirty="0"/>
              <a:t> </a:t>
            </a:r>
            <a:r>
              <a:rPr lang="en-US" sz="2800" dirty="0" err="1"/>
              <a:t>технологія</a:t>
            </a:r>
            <a:r>
              <a:rPr lang="en-US" sz="2800" dirty="0"/>
              <a:t> </a:t>
            </a:r>
            <a:r>
              <a:rPr lang="en-US" sz="2800" dirty="0" err="1"/>
              <a:t>управління</a:t>
            </a:r>
            <a:r>
              <a:rPr lang="en-US" sz="2800" dirty="0"/>
              <a:t> </a:t>
            </a:r>
            <a:r>
              <a:rPr lang="en-US" sz="2800" dirty="0" err="1"/>
              <a:t>даними</a:t>
            </a:r>
            <a:r>
              <a:rPr lang="en-US" sz="2800" dirty="0"/>
              <a:t>, </a:t>
            </a:r>
            <a:r>
              <a:rPr lang="en-US" sz="2800" dirty="0" err="1"/>
              <a:t>яка</a:t>
            </a:r>
            <a:r>
              <a:rPr lang="en-US" sz="2800" dirty="0"/>
              <a:t> </a:t>
            </a:r>
            <a:r>
              <a:rPr lang="en-US" sz="2800" dirty="0" err="1"/>
              <a:t>охоплює</a:t>
            </a:r>
            <a:r>
              <a:rPr lang="en-US" sz="2800" dirty="0"/>
              <a:t> </a:t>
            </a:r>
            <a:r>
              <a:rPr lang="en-US" sz="2800" dirty="0" err="1"/>
              <a:t>всі</a:t>
            </a:r>
            <a:r>
              <a:rPr lang="en-US" sz="2800" dirty="0"/>
              <a:t> </a:t>
            </a:r>
            <a:r>
              <a:rPr lang="en-US" sz="2800" dirty="0" err="1"/>
              <a:t>етапи</a:t>
            </a:r>
            <a:r>
              <a:rPr lang="en-US" sz="2800" dirty="0"/>
              <a:t> </a:t>
            </a:r>
            <a:r>
              <a:rPr lang="en-US" sz="2800" dirty="0" err="1"/>
              <a:t>життєвого</a:t>
            </a:r>
            <a:r>
              <a:rPr lang="en-US" sz="2800" dirty="0"/>
              <a:t> </a:t>
            </a:r>
            <a:r>
              <a:rPr lang="en-US" sz="2800" dirty="0" err="1"/>
              <a:t>циклу</a:t>
            </a:r>
            <a:r>
              <a:rPr lang="en-US" sz="2800" dirty="0"/>
              <a:t> </a:t>
            </a:r>
            <a:r>
              <a:rPr lang="en-US" sz="2800" dirty="0" err="1"/>
              <a:t>об’єкта</a:t>
            </a:r>
            <a:r>
              <a:rPr lang="en-US" sz="2800" dirty="0"/>
              <a:t>: </a:t>
            </a:r>
            <a:r>
              <a:rPr lang="en-US" sz="2800" dirty="0" err="1"/>
              <a:t>від</a:t>
            </a:r>
            <a:r>
              <a:rPr lang="en-US" sz="2800" dirty="0"/>
              <a:t> </a:t>
            </a:r>
            <a:r>
              <a:rPr lang="en-US" sz="2800" dirty="0" err="1"/>
              <a:t>концептуального</a:t>
            </a:r>
            <a:r>
              <a:rPr lang="en-US" sz="2800" dirty="0"/>
              <a:t> </a:t>
            </a:r>
            <a:r>
              <a:rPr lang="en-US" sz="2800" dirty="0" err="1"/>
              <a:t>проєктування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експлуатації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утилізації</a:t>
            </a:r>
            <a:r>
              <a:rPr lang="en-US" sz="2800" dirty="0"/>
              <a:t>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86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A098-4726-5718-664A-864CA3E3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cap="all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Порівняння ефективності BIM та традиційних підходів</a:t>
            </a:r>
            <a:endParaRPr lang="en-US" kern="1200" cap="all">
              <a:ln w="3175" cmpd="sng"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9C64BD1-D4E9-7DE9-FF8A-61DA33B2E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855478"/>
              </p:ext>
            </p:extLst>
          </p:nvPr>
        </p:nvGraphicFramePr>
        <p:xfrm>
          <a:off x="684212" y="1146783"/>
          <a:ext cx="9840707" cy="49065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4425">
                  <a:extLst>
                    <a:ext uri="{9D8B030D-6E8A-4147-A177-3AD203B41FA5}">
                      <a16:colId xmlns:a16="http://schemas.microsoft.com/office/drawing/2014/main" val="926593632"/>
                    </a:ext>
                  </a:extLst>
                </a:gridCol>
                <a:gridCol w="3688464">
                  <a:extLst>
                    <a:ext uri="{9D8B030D-6E8A-4147-A177-3AD203B41FA5}">
                      <a16:colId xmlns:a16="http://schemas.microsoft.com/office/drawing/2014/main" val="1781090761"/>
                    </a:ext>
                  </a:extLst>
                </a:gridCol>
                <a:gridCol w="4577818">
                  <a:extLst>
                    <a:ext uri="{9D8B030D-6E8A-4147-A177-3AD203B41FA5}">
                      <a16:colId xmlns:a16="http://schemas.microsoft.com/office/drawing/2014/main" val="1566106545"/>
                    </a:ext>
                  </a:extLst>
                </a:gridCol>
              </a:tblGrid>
              <a:tr h="352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5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Критерій</a:t>
                      </a:r>
                      <a:endParaRPr lang="ru-UA" sz="25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5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Традиційний</a:t>
                      </a:r>
                      <a:r>
                        <a:rPr lang="ru-UA" sz="25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25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підхід</a:t>
                      </a:r>
                      <a:r>
                        <a:rPr lang="ru-UA" sz="25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(2D)</a:t>
                      </a:r>
                      <a:endParaRPr lang="ru-UA" sz="25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5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BIM-</a:t>
                      </a:r>
                      <a:r>
                        <a:rPr lang="ru-UA" sz="25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проєкти</a:t>
                      </a:r>
                      <a:endParaRPr lang="ru-UA" sz="25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96524"/>
                  </a:ext>
                </a:extLst>
              </a:tr>
              <a:tr h="78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Вартість</a:t>
                      </a:r>
                      <a:endParaRPr lang="ru-UA" sz="2000" b="1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Часті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переробки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приховані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витрати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до +15%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перевищення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бюджету</a:t>
                      </a:r>
                      <a:endParaRPr lang="ru-UA" sz="1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Економія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10–20%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завдяки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ранньому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виявленню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колізій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та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точнішому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кошторису</a:t>
                      </a:r>
                      <a:endParaRPr lang="ru-UA" sz="1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427513"/>
                  </a:ext>
                </a:extLst>
              </a:tr>
              <a:tr h="788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Терміни</a:t>
                      </a:r>
                      <a:r>
                        <a:rPr lang="ru-UA" sz="2000" b="1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реалізації</a:t>
                      </a:r>
                      <a:endParaRPr lang="ru-UA" sz="2000" b="1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0" marR="8520" marT="8520" marB="852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Затримки через неузгодженість креслень, середнє перевищення графіка 20–30%</a:t>
                      </a:r>
                      <a:endParaRPr lang="ru-UA" sz="1800" b="0" kern="10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0" marR="8520" marT="8520" marB="85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Скорочення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термінів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на 20–30%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завдяки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3D-координації та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цифровим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сценаріям</a:t>
                      </a:r>
                      <a:endParaRPr lang="ru-UA" sz="1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0" marR="8520" marT="8520" marB="85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4008"/>
                  </a:ext>
                </a:extLst>
              </a:tr>
              <a:tr h="788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Якість</a:t>
                      </a:r>
                      <a:endParaRPr lang="ru-UA" sz="2000" b="1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0" marR="8520" marT="8520" marB="852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Високий ризик помилок у документації, складність координації</a:t>
                      </a:r>
                      <a:endParaRPr lang="ru-UA" sz="1800" b="0" kern="10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0" marR="8520" marT="8520" marB="85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Зменшення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кількості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колізій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на 40–60%,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підвищення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точності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проєктних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рішень</a:t>
                      </a:r>
                      <a:endParaRPr lang="ru-UA" sz="1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0" marR="8520" marT="8520" marB="85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57601"/>
                  </a:ext>
                </a:extLst>
              </a:tr>
              <a:tr h="585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Управління</a:t>
                      </a:r>
                      <a:r>
                        <a:rPr lang="ru-UA" sz="2000" b="1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змінами</a:t>
                      </a:r>
                      <a:endParaRPr lang="ru-UA" sz="2000" b="1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4" marR="8834" marT="8834" marB="883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Зміни вносяться вручну, ризик втрати даних</a:t>
                      </a:r>
                      <a:endParaRPr lang="ru-UA" sz="1800" b="0" kern="10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4" marR="8834" marT="8834" marB="88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Автоматичне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оновлення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всієї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моделі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прозорість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для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всіх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учасників</a:t>
                      </a:r>
                      <a:endParaRPr lang="ru-UA" sz="1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4" marR="8834" marT="8834" marB="88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25229"/>
                  </a:ext>
                </a:extLst>
              </a:tr>
              <a:tr h="527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Комунікація</a:t>
                      </a:r>
                      <a:endParaRPr lang="ru-UA" sz="2000" b="1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" marR="8367" marT="8367" marB="836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Розрізнені документи, складна взаємодія між учасниками</a:t>
                      </a:r>
                      <a:endParaRPr lang="ru-UA" sz="1800" b="0" kern="10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" marR="8367" marT="8367" marB="83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Єдине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середовище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даних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(CDE), прозора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співпраця</a:t>
                      </a:r>
                      <a:endParaRPr lang="ru-UA" sz="1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" marR="8367" marT="8367" marB="83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00917"/>
                  </a:ext>
                </a:extLst>
              </a:tr>
              <a:tr h="584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2000" b="1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Експлуатація</a:t>
                      </a:r>
                      <a:endParaRPr lang="ru-UA" sz="2000" b="1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Обмежена інформація для facility management</a:t>
                      </a:r>
                      <a:endParaRPr lang="ru-UA" sz="1800" b="0" kern="10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Повна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цифрова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модель для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управління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життєвим</a:t>
                      </a:r>
                      <a:r>
                        <a:rPr lang="ru-UA" sz="1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циклом </a:t>
                      </a:r>
                      <a:r>
                        <a:rPr lang="ru-UA" sz="1800" b="0" kern="1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об’єкта</a:t>
                      </a:r>
                      <a:endParaRPr lang="ru-UA" sz="1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itka Small Semi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2" marR="8492" marT="8492" marB="84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20305"/>
                  </a:ext>
                </a:extLst>
              </a:tr>
            </a:tbl>
          </a:graphicData>
        </a:graphic>
      </p:graphicFrame>
      <p:sp>
        <p:nvSpPr>
          <p:cNvPr id="6" name="Дата 5">
            <a:extLst>
              <a:ext uri="{FF2B5EF4-FFF2-40B4-BE49-F238E27FC236}">
                <a16:creationId xmlns:a16="http://schemas.microsoft.com/office/drawing/2014/main" id="{61E47D4B-D228-9385-3515-5D64E347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A0E735-B6ED-1D3C-68FA-77D3116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B21549-B212-CFAD-16B9-BD97D7B8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26D7E-C76E-38A3-823F-A4271BD1974A}"/>
              </a:ext>
            </a:extLst>
          </p:cNvPr>
          <p:cNvSpPr txBox="1"/>
          <p:nvPr/>
        </p:nvSpPr>
        <p:spPr>
          <a:xfrm>
            <a:off x="875899" y="433137"/>
            <a:ext cx="945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Переваги застосування </a:t>
            </a:r>
            <a:r>
              <a:rPr lang="en-US" sz="3600" b="1" dirty="0"/>
              <a:t>BIM</a:t>
            </a:r>
            <a:endParaRPr lang="ru-UA" sz="3600" b="1" dirty="0"/>
          </a:p>
        </p:txBody>
      </p:sp>
    </p:spTree>
    <p:extLst>
      <p:ext uri="{BB962C8B-B14F-4D97-AF65-F5344CB8AC3E}">
        <p14:creationId xmlns:p14="http://schemas.microsoft.com/office/powerpoint/2010/main" val="110637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0930B-EA5C-D6B0-F8E8-1F07CCF5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72" y="506274"/>
            <a:ext cx="10963656" cy="620729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Глобальний ринок </a:t>
            </a:r>
            <a:r>
              <a:rPr lang="en-US" sz="4400" b="1" dirty="0">
                <a:solidFill>
                  <a:schemeClr val="tx1"/>
                </a:solidFill>
              </a:rPr>
              <a:t>BIM</a:t>
            </a:r>
            <a:endParaRPr lang="ru-UA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6E4FEF-14D0-BC9C-1224-8B9B4017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456660"/>
            <a:ext cx="10594068" cy="4584701"/>
          </a:xfrm>
        </p:spPr>
        <p:txBody>
          <a:bodyPr>
            <a:normAutofit fontScale="85000" lnSpcReduction="20000"/>
          </a:bodyPr>
          <a:lstStyle/>
          <a:p>
            <a:pPr indent="369888"/>
            <a:r>
              <a:rPr lang="ru-RU" sz="3000" dirty="0" err="1"/>
              <a:t>Глобальний</a:t>
            </a:r>
            <a:r>
              <a:rPr lang="ru-RU" sz="3000" dirty="0"/>
              <a:t> </a:t>
            </a:r>
            <a:r>
              <a:rPr lang="ru-RU" sz="3000" dirty="0" err="1"/>
              <a:t>ринок</a:t>
            </a:r>
            <a:r>
              <a:rPr lang="ru-RU" sz="3000" dirty="0"/>
              <a:t> </a:t>
            </a:r>
            <a:r>
              <a:rPr lang="en-GB" sz="3000" dirty="0"/>
              <a:t>BIM (Building Information </a:t>
            </a:r>
            <a:r>
              <a:rPr lang="en-GB" sz="3000" dirty="0" err="1"/>
              <a:t>Modeling</a:t>
            </a:r>
            <a:r>
              <a:rPr lang="en-GB" sz="3000" dirty="0"/>
              <a:t>) </a:t>
            </a:r>
            <a:r>
              <a:rPr lang="ru-RU" sz="3000" dirty="0" err="1"/>
              <a:t>оцінювався</a:t>
            </a:r>
            <a:r>
              <a:rPr lang="ru-RU" sz="3000" dirty="0"/>
              <a:t> </a:t>
            </a:r>
            <a:r>
              <a:rPr lang="ru-RU" sz="3000" dirty="0" err="1"/>
              <a:t>приблизно</a:t>
            </a:r>
            <a:r>
              <a:rPr lang="ru-RU" sz="3000" dirty="0"/>
              <a:t> в $8,1–9,8 </a:t>
            </a:r>
            <a:r>
              <a:rPr lang="ru-RU" sz="3000" dirty="0" err="1"/>
              <a:t>мільярдів</a:t>
            </a:r>
            <a:r>
              <a:rPr lang="ru-RU" sz="3000" dirty="0"/>
              <a:t> </a:t>
            </a:r>
            <a:r>
              <a:rPr lang="ru-RU" sz="3000" dirty="0" err="1"/>
              <a:t>доларів</a:t>
            </a:r>
            <a:r>
              <a:rPr lang="ru-RU" sz="3000" dirty="0"/>
              <a:t> США у 2024 </a:t>
            </a:r>
            <a:r>
              <a:rPr lang="ru-RU" sz="3000" dirty="0" err="1"/>
              <a:t>році</a:t>
            </a:r>
            <a:r>
              <a:rPr lang="ru-RU" sz="3000" dirty="0"/>
              <a:t> та, за прогнозами, </a:t>
            </a:r>
            <a:r>
              <a:rPr lang="ru-RU" sz="3000" dirty="0" err="1"/>
              <a:t>досягне</a:t>
            </a:r>
            <a:r>
              <a:rPr lang="ru-RU" sz="3000" dirty="0"/>
              <a:t> $22–30 </a:t>
            </a:r>
            <a:r>
              <a:rPr lang="ru-RU" sz="3000" dirty="0" err="1"/>
              <a:t>мільярдів</a:t>
            </a:r>
            <a:r>
              <a:rPr lang="ru-RU" sz="3000" dirty="0"/>
              <a:t> </a:t>
            </a:r>
            <a:r>
              <a:rPr lang="ru-RU" sz="3000" dirty="0" err="1"/>
              <a:t>доларів</a:t>
            </a:r>
            <a:r>
              <a:rPr lang="ru-RU" sz="3000" dirty="0"/>
              <a:t> до 2032–2033 </a:t>
            </a:r>
            <a:r>
              <a:rPr lang="ru-RU" sz="3000" dirty="0" err="1"/>
              <a:t>років</a:t>
            </a:r>
            <a:r>
              <a:rPr lang="ru-RU" sz="3000" dirty="0"/>
              <a:t>, </a:t>
            </a:r>
            <a:r>
              <a:rPr lang="ru-RU" sz="3000" dirty="0" err="1"/>
              <a:t>зростаючи</a:t>
            </a:r>
            <a:r>
              <a:rPr lang="ru-RU" sz="3000" dirty="0"/>
              <a:t> </a:t>
            </a:r>
            <a:r>
              <a:rPr lang="ru-RU" sz="3000" dirty="0" err="1"/>
              <a:t>із</a:t>
            </a:r>
            <a:r>
              <a:rPr lang="ru-RU" sz="3000" dirty="0"/>
              <a:t> </a:t>
            </a:r>
            <a:r>
              <a:rPr lang="ru-RU" sz="3000" dirty="0" err="1"/>
              <a:t>середньорічним</a:t>
            </a:r>
            <a:r>
              <a:rPr lang="ru-RU" sz="3000" dirty="0"/>
              <a:t> темпом </a:t>
            </a:r>
            <a:r>
              <a:rPr lang="ru-RU" sz="3000" dirty="0" err="1"/>
              <a:t>зростання</a:t>
            </a:r>
            <a:r>
              <a:rPr lang="ru-RU" sz="3000" dirty="0"/>
              <a:t> (</a:t>
            </a:r>
            <a:r>
              <a:rPr lang="en-GB" sz="3000" dirty="0"/>
              <a:t>CAGR) </a:t>
            </a:r>
            <a:r>
              <a:rPr lang="ru-RU" sz="3000" dirty="0" err="1"/>
              <a:t>приблизно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11.2% до 16.3%.</a:t>
            </a:r>
            <a:endParaRPr lang="en-US" sz="3000" dirty="0"/>
          </a:p>
          <a:p>
            <a:pPr indent="0">
              <a:buNone/>
            </a:pPr>
            <a:endParaRPr lang="en-US" sz="3000" dirty="0"/>
          </a:p>
          <a:p>
            <a:pPr indent="369888"/>
            <a:r>
              <a:rPr lang="ru-RU" sz="3200" dirty="0"/>
              <a:t> </a:t>
            </a:r>
            <a:r>
              <a:rPr lang="ru-RU" sz="3200" dirty="0" err="1"/>
              <a:t>Основними</a:t>
            </a:r>
            <a:r>
              <a:rPr lang="ru-RU" sz="3200" dirty="0"/>
              <a:t> факторами </a:t>
            </a:r>
            <a:r>
              <a:rPr lang="ru-RU" sz="3200" dirty="0" err="1"/>
              <a:t>зростання</a:t>
            </a:r>
            <a:r>
              <a:rPr lang="ru-RU" sz="3200" dirty="0"/>
              <a:t> є</a:t>
            </a:r>
            <a:r>
              <a:rPr lang="en-US" sz="3200" dirty="0"/>
              <a:t>:</a:t>
            </a:r>
          </a:p>
          <a:p>
            <a:pPr lvl="1" indent="369888"/>
            <a:r>
              <a:rPr lang="ru-RU" sz="3000" dirty="0"/>
              <a:t> </a:t>
            </a:r>
            <a:r>
              <a:rPr lang="ru-RU" sz="3000" dirty="0" err="1"/>
              <a:t>державна</a:t>
            </a:r>
            <a:r>
              <a:rPr lang="ru-RU" sz="3000" dirty="0"/>
              <a:t> </a:t>
            </a:r>
            <a:r>
              <a:rPr lang="ru-RU" sz="3000" dirty="0" err="1"/>
              <a:t>підтримка</a:t>
            </a:r>
            <a:r>
              <a:rPr lang="ru-RU" sz="3000" dirty="0"/>
              <a:t>, </a:t>
            </a:r>
            <a:endParaRPr lang="en-US" sz="3000" dirty="0"/>
          </a:p>
          <a:p>
            <a:pPr lvl="1" indent="369888"/>
            <a:r>
              <a:rPr lang="ru-RU" sz="3000" dirty="0" err="1"/>
              <a:t>зростання</a:t>
            </a:r>
            <a:r>
              <a:rPr lang="ru-RU" sz="3000" dirty="0"/>
              <a:t> </a:t>
            </a:r>
            <a:r>
              <a:rPr lang="ru-RU" sz="3000" dirty="0" err="1"/>
              <a:t>будівельної</a:t>
            </a:r>
            <a:r>
              <a:rPr lang="ru-RU" sz="3000" dirty="0"/>
              <a:t> </a:t>
            </a:r>
            <a:r>
              <a:rPr lang="ru-RU" sz="3000" dirty="0" err="1"/>
              <a:t>активності</a:t>
            </a:r>
            <a:r>
              <a:rPr lang="ru-RU" sz="3000" dirty="0"/>
              <a:t>, </a:t>
            </a:r>
            <a:endParaRPr lang="en-US" sz="3000" dirty="0"/>
          </a:p>
          <a:p>
            <a:pPr lvl="1" indent="369888"/>
            <a:r>
              <a:rPr lang="ru-RU" sz="3000" dirty="0" err="1"/>
              <a:t>інтеграція</a:t>
            </a:r>
            <a:r>
              <a:rPr lang="ru-RU" sz="3000" dirty="0"/>
              <a:t> </a:t>
            </a:r>
            <a:r>
              <a:rPr lang="ru-RU" sz="3000" dirty="0" err="1"/>
              <a:t>нових</a:t>
            </a:r>
            <a:r>
              <a:rPr lang="ru-RU" sz="3000" dirty="0"/>
              <a:t> </a:t>
            </a:r>
            <a:r>
              <a:rPr lang="ru-RU" sz="3000" dirty="0" err="1"/>
              <a:t>технологій</a:t>
            </a:r>
            <a:r>
              <a:rPr lang="ru-RU" sz="3000" dirty="0"/>
              <a:t>, як-от </a:t>
            </a:r>
            <a:r>
              <a:rPr lang="ru-RU" sz="3000" dirty="0" err="1"/>
              <a:t>хмарні</a:t>
            </a:r>
            <a:r>
              <a:rPr lang="ru-RU" sz="3000" dirty="0"/>
              <a:t> </a:t>
            </a:r>
            <a:r>
              <a:rPr lang="ru-RU" sz="3000" dirty="0" err="1"/>
              <a:t>обчислення</a:t>
            </a:r>
            <a:r>
              <a:rPr lang="ru-RU" sz="3000" dirty="0"/>
              <a:t> та 3</a:t>
            </a:r>
            <a:r>
              <a:rPr lang="en-GB" sz="3000" dirty="0"/>
              <a:t>D-</a:t>
            </a:r>
            <a:r>
              <a:rPr lang="ru-RU" sz="3000" dirty="0" err="1"/>
              <a:t>моделювання</a:t>
            </a:r>
            <a:endParaRPr lang="ru-UA" sz="3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CC940-B0A8-0688-9773-10BDD1D4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82F4D-C399-2886-393C-8FF40AD8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BB592-7078-4CAB-1BF7-897A0C27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C151-85D1-69A3-16E3-32655DC1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cap="all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Основні тренди BIM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A0B2299-8BDA-1B0C-7C65-8EA86147F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985136"/>
              </p:ext>
            </p:extLst>
          </p:nvPr>
        </p:nvGraphicFramePr>
        <p:xfrm>
          <a:off x="454127" y="1125438"/>
          <a:ext cx="10287668" cy="4952841"/>
        </p:xfrm>
        <a:graphic>
          <a:graphicData uri="http://schemas.openxmlformats.org/drawingml/2006/table">
            <a:tbl>
              <a:tblPr firstRow="1" bandRow="1"/>
              <a:tblGrid>
                <a:gridCol w="3529940">
                  <a:extLst>
                    <a:ext uri="{9D8B030D-6E8A-4147-A177-3AD203B41FA5}">
                      <a16:colId xmlns:a16="http://schemas.microsoft.com/office/drawing/2014/main" val="1525334228"/>
                    </a:ext>
                  </a:extLst>
                </a:gridCol>
                <a:gridCol w="6757728">
                  <a:extLst>
                    <a:ext uri="{9D8B030D-6E8A-4147-A177-3AD203B41FA5}">
                      <a16:colId xmlns:a16="http://schemas.microsoft.com/office/drawing/2014/main" val="3232925378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/>
                        <a:t>Тренд</a:t>
                      </a:r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 err="1"/>
                        <a:t>Опис</a:t>
                      </a:r>
                      <a:endParaRPr lang="ru-RU" sz="2800" b="1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366659"/>
                  </a:ext>
                </a:extLst>
              </a:tr>
              <a:tr h="1193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Цифрові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двійники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Віртуальні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копії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об’єктів</a:t>
                      </a:r>
                      <a:r>
                        <a:rPr lang="ru-RU" sz="2400" dirty="0"/>
                        <a:t> для </a:t>
                      </a:r>
                      <a:r>
                        <a:rPr lang="ru-RU" sz="2400" dirty="0" err="1"/>
                        <a:t>моніторингу</a:t>
                      </a:r>
                      <a:r>
                        <a:rPr lang="ru-RU" sz="2400" dirty="0"/>
                        <a:t> та прогнозного </a:t>
                      </a:r>
                      <a:r>
                        <a:rPr lang="ru-RU" sz="2400" dirty="0" err="1"/>
                        <a:t>обслуговування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27678"/>
                  </a:ext>
                </a:extLst>
              </a:tr>
              <a:tr h="815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Інтеграція</a:t>
                      </a:r>
                      <a:r>
                        <a:rPr lang="ru-RU" sz="2400" dirty="0"/>
                        <a:t> ШІ</a:t>
                      </a:r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Автоматизація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виявлення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колізій</a:t>
                      </a:r>
                      <a:r>
                        <a:rPr lang="ru-RU" sz="2400" dirty="0"/>
                        <a:t>, </a:t>
                      </a:r>
                      <a:r>
                        <a:rPr lang="ru-RU" sz="2400" dirty="0" err="1"/>
                        <a:t>оцінки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вартості</a:t>
                      </a:r>
                      <a:r>
                        <a:rPr lang="ru-RU" sz="2400" dirty="0"/>
                        <a:t>, </a:t>
                      </a:r>
                      <a:r>
                        <a:rPr lang="ru-RU" sz="2400" dirty="0" err="1"/>
                        <a:t>оптимізації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202029"/>
                  </a:ext>
                </a:extLst>
              </a:tr>
              <a:tr h="815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Хмарна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співпраця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Синхронізовані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дані</a:t>
                      </a:r>
                      <a:r>
                        <a:rPr lang="ru-RU" sz="2400" dirty="0"/>
                        <a:t> для команд з </a:t>
                      </a:r>
                      <a:r>
                        <a:rPr lang="ru-RU" sz="2400" dirty="0" err="1"/>
                        <a:t>різних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локацій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77217"/>
                  </a:ext>
                </a:extLst>
              </a:tr>
              <a:tr h="815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/>
                        <a:t>AR/VR-</a:t>
                      </a:r>
                      <a:r>
                        <a:rPr lang="ru-RU" sz="2400"/>
                        <a:t>візуалізація</a:t>
                      </a:r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Покращення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перевірки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проєктів</a:t>
                      </a:r>
                      <a:r>
                        <a:rPr lang="ru-RU" sz="2400" dirty="0"/>
                        <a:t> і </a:t>
                      </a:r>
                      <a:r>
                        <a:rPr lang="ru-RU" sz="2400" dirty="0" err="1"/>
                        <a:t>залучення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стейкхолдерів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368278"/>
                  </a:ext>
                </a:extLst>
              </a:tr>
              <a:tr h="815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err="1"/>
                        <a:t>Нормативне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узгодження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/>
                        <a:t>BIM як </a:t>
                      </a:r>
                      <a:r>
                        <a:rPr lang="ru-RU" sz="2400" dirty="0" err="1"/>
                        <a:t>вимога</a:t>
                      </a:r>
                      <a:r>
                        <a:rPr lang="ru-RU" sz="2400" dirty="0"/>
                        <a:t> для </a:t>
                      </a:r>
                      <a:r>
                        <a:rPr lang="ru-RU" sz="2400" dirty="0" err="1"/>
                        <a:t>державних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інфраструктурних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проєктів</a:t>
                      </a:r>
                      <a:endParaRPr lang="ru-RU" sz="2400" dirty="0"/>
                    </a:p>
                  </a:txBody>
                  <a:tcPr marL="68417" marR="68417" marT="34209" marB="34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941851"/>
                  </a:ext>
                </a:extLst>
              </a:tr>
            </a:tbl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155727F7-6DC3-EA0C-E5BF-D1B461BA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C868B-DEB2-A883-233D-2499F81F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9E4D14-668E-0FB1-1D3F-4C1CE6B5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2A7E2-FE28-A912-086D-D4A30690E070}"/>
              </a:ext>
            </a:extLst>
          </p:cNvPr>
          <p:cNvSpPr txBox="1"/>
          <p:nvPr/>
        </p:nvSpPr>
        <p:spPr>
          <a:xfrm>
            <a:off x="962527" y="355418"/>
            <a:ext cx="91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BIM </a:t>
            </a:r>
            <a:r>
              <a:rPr lang="uk-UA" sz="3600" b="1" dirty="0"/>
              <a:t> і </a:t>
            </a:r>
            <a:r>
              <a:rPr lang="uk-UA" sz="3600" b="1" dirty="0" err="1"/>
              <a:t>диджіталізація</a:t>
            </a:r>
            <a:r>
              <a:rPr lang="uk-UA" sz="3600" b="1" dirty="0"/>
              <a:t> будівельної галузі</a:t>
            </a:r>
            <a:endParaRPr lang="ru-UA" sz="3600" b="1" dirty="0"/>
          </a:p>
        </p:txBody>
      </p:sp>
    </p:spTree>
    <p:extLst>
      <p:ext uri="{BB962C8B-B14F-4D97-AF65-F5344CB8AC3E}">
        <p14:creationId xmlns:p14="http://schemas.microsoft.com/office/powerpoint/2010/main" val="75128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78144-485C-8409-073B-C499885F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90"/>
            <a:ext cx="8534400" cy="9131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4000" b="1" dirty="0">
                <a:solidFill>
                  <a:schemeClr val="tx2"/>
                </a:solidFill>
              </a:rPr>
              <a:t>Міжнародні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практики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F27AE-F823-5AA6-3AD9-73DE79A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2540"/>
            <a:ext cx="8534400" cy="4245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</a:rPr>
              <a:t>FIDIC 2017 (Second Edition)</a:t>
            </a:r>
            <a:r>
              <a:rPr lang="en-US" sz="2400" dirty="0">
                <a:solidFill>
                  <a:schemeClr val="tx1"/>
                </a:solidFill>
              </a:rPr>
              <a:t>: у Guidance Notes </a:t>
            </a:r>
            <a:r>
              <a:rPr lang="en-US" sz="2400" dirty="0" err="1">
                <a:solidFill>
                  <a:schemeClr val="tx1"/>
                </a:solidFill>
              </a:rPr>
              <a:t>прямо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рекомендується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враховувати</a:t>
            </a:r>
            <a:r>
              <a:rPr lang="en-US" sz="2400" dirty="0">
                <a:solidFill>
                  <a:schemeClr val="tx1"/>
                </a:solidFill>
              </a:rPr>
              <a:t> BIM </a:t>
            </a:r>
            <a:r>
              <a:rPr lang="en-US" sz="2400" dirty="0" err="1">
                <a:solidFill>
                  <a:schemeClr val="tx1"/>
                </a:solidFill>
              </a:rPr>
              <a:t>через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Particular Conditions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</a:rPr>
              <a:t>FIDIC &amp; EFCA Guidance (2020)</a:t>
            </a:r>
            <a:r>
              <a:rPr lang="en-US" sz="2400" dirty="0">
                <a:solidFill>
                  <a:schemeClr val="tx1"/>
                </a:solidFill>
              </a:rPr>
              <a:t>: FIDIC </a:t>
            </a:r>
            <a:r>
              <a:rPr lang="en-US" sz="2400" dirty="0" err="1">
                <a:solidFill>
                  <a:schemeClr val="tx1"/>
                </a:solidFill>
              </a:rPr>
              <a:t>спільно</a:t>
            </a:r>
            <a:r>
              <a:rPr lang="en-US" sz="2400" dirty="0">
                <a:solidFill>
                  <a:schemeClr val="tx1"/>
                </a:solidFill>
              </a:rPr>
              <a:t> з EFCA (</a:t>
            </a:r>
            <a:r>
              <a:rPr lang="en-US" sz="2400" dirty="0" err="1">
                <a:solidFill>
                  <a:schemeClr val="tx1"/>
                </a:solidFill>
              </a:rPr>
              <a:t>Європейська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федерація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інжинірингових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асоціацій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видали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рекомендації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щодо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інтеграції</a:t>
            </a:r>
            <a:r>
              <a:rPr lang="en-US" sz="2400" dirty="0">
                <a:solidFill>
                  <a:schemeClr val="tx1"/>
                </a:solidFill>
              </a:rPr>
              <a:t> BIM у </a:t>
            </a:r>
            <a:r>
              <a:rPr lang="en-US" sz="2400" dirty="0" err="1">
                <a:solidFill>
                  <a:schemeClr val="tx1"/>
                </a:solidFill>
              </a:rPr>
              <a:t>контракти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Міжнародні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проєкти</a:t>
            </a:r>
            <a:r>
              <a:rPr lang="en-US" sz="2400" dirty="0">
                <a:solidFill>
                  <a:schemeClr val="tx1"/>
                </a:solidFill>
              </a:rPr>
              <a:t>: у </a:t>
            </a:r>
            <a:r>
              <a:rPr lang="en-US" sz="2400" dirty="0" err="1">
                <a:solidFill>
                  <a:schemeClr val="tx1"/>
                </a:solidFill>
              </a:rPr>
              <a:t>великих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інфраструктурних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тендерах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мости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дороги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аеропорти</a:t>
            </a:r>
            <a:r>
              <a:rPr lang="en-US" sz="2400" dirty="0">
                <a:solidFill>
                  <a:schemeClr val="tx1"/>
                </a:solidFill>
              </a:rPr>
              <a:t>) BIM </a:t>
            </a:r>
            <a:r>
              <a:rPr lang="en-US" sz="2400" dirty="0" err="1">
                <a:solidFill>
                  <a:schemeClr val="tx1"/>
                </a:solidFill>
              </a:rPr>
              <a:t>вже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включається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як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обов’язкова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вимога</a:t>
            </a:r>
            <a:r>
              <a:rPr lang="en-US" sz="2400" dirty="0">
                <a:solidFill>
                  <a:schemeClr val="tx1"/>
                </a:solidFill>
              </a:rPr>
              <a:t> у FIDIC-</a:t>
            </a:r>
            <a:r>
              <a:rPr lang="en-US" sz="2400" dirty="0" err="1">
                <a:solidFill>
                  <a:schemeClr val="tx1"/>
                </a:solidFill>
              </a:rPr>
              <a:t>контракти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через</a:t>
            </a:r>
            <a:r>
              <a:rPr lang="en-US" sz="2400" dirty="0">
                <a:solidFill>
                  <a:schemeClr val="tx1"/>
                </a:solidFill>
              </a:rPr>
              <a:t> EIR </a:t>
            </a:r>
            <a:r>
              <a:rPr lang="en-US" sz="2400" dirty="0" err="1">
                <a:solidFill>
                  <a:schemeClr val="tx1"/>
                </a:solidFill>
              </a:rPr>
              <a:t>та</a:t>
            </a:r>
            <a:r>
              <a:rPr lang="en-US" sz="2400" dirty="0">
                <a:solidFill>
                  <a:schemeClr val="tx1"/>
                </a:solidFill>
              </a:rPr>
              <a:t> BIM Protocol.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6B6FF2C-F37E-D4C7-E680-9EC2EC10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UA"/>
              <a:t>11/21/2025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AC152B-64A8-CBAA-46D0-7DAD6436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Перспективи застосування BIM технологій під час відбудови України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F4981E-BCB4-3875-0AE0-BCB69A19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5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4288D4E-A493-4EF6-BAFB-B19735D94E43}">
  <we:reference id="wa104051163" version="1.2.0.3" store="ru-RU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CE28722-D133-4B8F-ADE8-2A40BECD8A13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A14B2D2D-F733-4CC1-B9CC-7DE2C233D2FD}">
  <we:reference id="wa104381526" version="1.0.0.2" store="ru-RU" storeType="OMEX"/>
  <we:alternateReferences>
    <we:reference id="WA104381526" version="1.0.0.2" store="WA104381526" storeType="OMEX"/>
  </we:alternateReferences>
  <we:properties>
    <we:property name="FormID" value="&quot;ho5t8qqcgk6OPcEuC2Mq66fIrcZ_Y7xPpnRaghKalHNUNVBPTkdNQkRTNjZIR0dWSllQUFBRVjlZQy4u&quot;"/>
    <we:property name="FormMode" value="&quot;DesignTime&quot;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51E35E3-8996-4C8F-BCDA-EB321AA25C32}">
  <we:reference id="wa104381526" version="1.0.0.2" store="ru-RU" storeType="OMEX"/>
  <we:alternateReferences>
    <we:reference id="WA104381526" version="1.0.0.2" store="WA104381526" storeType="OMEX"/>
  </we:alternateReferences>
  <we:properties>
    <we:property name="FormID" value="&quot;ho5t8qqcgk6OPcEuC2Mq66fIrcZ_Y7xPpnRaghKalHNUNVBPTkdNQkRTNjZIR0dWSllQUFBRVjlZQy4u&quot;"/>
    <we:property name="FormMode" value="&quot;DesignTime&quot;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EF5DAD37-170E-4226-BB24-FA6725BD42D4}">
  <we:reference id="wa104381526" version="1.0.0.2" store="ru-RU" storeType="OMEX"/>
  <we:alternateReferences>
    <we:reference id="WA104381526" version="1.0.0.2" store="WA104381526" storeType="OMEX"/>
  </we:alternateReferences>
  <we:properties>
    <we:property name="FormID" value="&quot;ho5t8qqcgk6OPcEuC2Mq66fIrcZ_Y7xPpnRaghKalHNUNVBPTkdNQkRTNjZIR0dWSllQUFBRVjlZQy4u&quot;"/>
    <we:property name="FormMode" value="&quot;DesignTim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85BFC-6E97-4C88-9034-F2A7ED1C005E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71af3243-3dd4-4a8d-8c0d-dd76da1f02a5"/>
    <ds:schemaRef ds:uri="230e9df3-be65-4c73-a93b-d1236ebd677e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BAF2CE-2C32-498E-B467-6C60C3767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1A4212-02C6-475D-B332-DC5017D0453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11076</TotalTime>
  <Words>1675</Words>
  <Application>Microsoft Office PowerPoint</Application>
  <PresentationFormat>Широкоэкранный</PresentationFormat>
  <Paragraphs>230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Google Sans</vt:lpstr>
      <vt:lpstr>Sitka Small Semibold</vt:lpstr>
      <vt:lpstr>Symbol</vt:lpstr>
      <vt:lpstr>Times New Roman</vt:lpstr>
      <vt:lpstr>Trebuchet MS</vt:lpstr>
      <vt:lpstr>Wingdings 3</vt:lpstr>
      <vt:lpstr>Аспект</vt:lpstr>
      <vt:lpstr>Перспективи застосування BIM технологій під час відбудови України</vt:lpstr>
      <vt:lpstr>Про себе</vt:lpstr>
      <vt:lpstr>Презентация PowerPoint</vt:lpstr>
      <vt:lpstr>СКЛАДОВІ BIM</vt:lpstr>
      <vt:lpstr>Важливо!</vt:lpstr>
      <vt:lpstr>Порівняння ефективності BIM та традиційних підходів</vt:lpstr>
      <vt:lpstr>Глобальний ринок BIM</vt:lpstr>
      <vt:lpstr>Основні тренди BIM</vt:lpstr>
      <vt:lpstr>Міжнародні практики</vt:lpstr>
      <vt:lpstr>Контекст відбудови:</vt:lpstr>
      <vt:lpstr>Пріоритетні сектори для відбудови</vt:lpstr>
      <vt:lpstr>Вже наявні приклади застосування BIM для відбудови</vt:lpstr>
      <vt:lpstr>Основні вимоги до застосування BIM</vt:lpstr>
      <vt:lpstr>Основні вимоги до застосування BIM</vt:lpstr>
      <vt:lpstr>Основні вимоги до застосування BIM</vt:lpstr>
      <vt:lpstr>Основні вимоги до застосування BIM</vt:lpstr>
      <vt:lpstr>Основні вимоги до застосування BIM</vt:lpstr>
      <vt:lpstr> Висновок: </vt:lpstr>
      <vt:lpstr>BIM для інженера-консультанта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Zenbook</dc:creator>
  <cp:lastModifiedBy>Viacheslav Shandryk</cp:lastModifiedBy>
  <cp:revision>30</cp:revision>
  <dcterms:created xsi:type="dcterms:W3CDTF">2024-06-26T20:20:27Z</dcterms:created>
  <dcterms:modified xsi:type="dcterms:W3CDTF">2025-11-19T08:53:31Z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