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4" r:id="rId7"/>
    <p:sldId id="265" r:id="rId8"/>
    <p:sldId id="266" r:id="rId9"/>
    <p:sldId id="271" r:id="rId10"/>
    <p:sldId id="274" r:id="rId11"/>
    <p:sldId id="275" r:id="rId12"/>
    <p:sldId id="276" r:id="rId13"/>
    <p:sldId id="277" r:id="rId14"/>
    <p:sldId id="278" r:id="rId15"/>
    <p:sldId id="273" r:id="rId16"/>
    <p:sldId id="272" r:id="rId17"/>
  </p:sldIdLst>
  <p:sldSz cx="18288000" cy="10287000"/>
  <p:notesSz cx="6886575" cy="10018713"/>
  <p:embeddedFontLst>
    <p:embeddedFont>
      <p:font typeface="Open Sans Bold" panose="020B0604020202020204" charset="0"/>
      <p:regular r:id="rId19"/>
    </p:embeddedFont>
    <p:embeddedFont>
      <p:font typeface="Open Sans Extra Bold Italics" panose="020B0604020202020204" charset="0"/>
      <p:regular r:id="rId20"/>
    </p:embeddedFont>
    <p:embeddedFont>
      <p:font typeface="Open Sans Extra Bol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900488" y="0"/>
            <a:ext cx="2984500" cy="501650"/>
          </a:xfrm>
          <a:prstGeom prst="rect">
            <a:avLst/>
          </a:prstGeom>
        </p:spPr>
        <p:txBody>
          <a:bodyPr vert="horz" lIns="91440" tIns="45720" rIns="91440" bIns="45720" rtlCol="0"/>
          <a:lstStyle>
            <a:lvl1pPr algn="r">
              <a:defRPr sz="1200"/>
            </a:lvl1pPr>
          </a:lstStyle>
          <a:p>
            <a:fld id="{021DF7D9-DB60-4FE2-83C3-B6EA94125292}" type="datetimeFigureOut">
              <a:rPr lang="uk-UA" smtClean="0"/>
              <a:t>21.11.2025</a:t>
            </a:fld>
            <a:endParaRPr lang="uk-UA"/>
          </a:p>
        </p:txBody>
      </p:sp>
      <p:sp>
        <p:nvSpPr>
          <p:cNvPr id="4" name="Місце для зображення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8975" y="4821238"/>
            <a:ext cx="5508625" cy="3944937"/>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900488" y="9517063"/>
            <a:ext cx="2984500" cy="501650"/>
          </a:xfrm>
          <a:prstGeom prst="rect">
            <a:avLst/>
          </a:prstGeom>
        </p:spPr>
        <p:txBody>
          <a:bodyPr vert="horz" lIns="91440" tIns="45720" rIns="91440" bIns="45720" rtlCol="0" anchor="b"/>
          <a:lstStyle>
            <a:lvl1pPr algn="r">
              <a:defRPr sz="1200"/>
            </a:lvl1pPr>
          </a:lstStyle>
          <a:p>
            <a:fld id="{E7552885-7F92-45AD-97F0-C2617363CD14}" type="slidenum">
              <a:rPr lang="uk-UA" smtClean="0"/>
              <a:t>‹#›</a:t>
            </a:fld>
            <a:endParaRPr lang="uk-UA"/>
          </a:p>
        </p:txBody>
      </p:sp>
    </p:spTree>
    <p:extLst>
      <p:ext uri="{BB962C8B-B14F-4D97-AF65-F5344CB8AC3E}">
        <p14:creationId xmlns:p14="http://schemas.microsoft.com/office/powerpoint/2010/main" val="40861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7552885-7F92-45AD-97F0-C2617363CD14}" type="slidenum">
              <a:rPr lang="uk-UA" smtClean="0"/>
              <a:t>10</a:t>
            </a:fld>
            <a:endParaRPr lang="uk-UA"/>
          </a:p>
        </p:txBody>
      </p:sp>
    </p:spTree>
    <p:extLst>
      <p:ext uri="{BB962C8B-B14F-4D97-AF65-F5344CB8AC3E}">
        <p14:creationId xmlns:p14="http://schemas.microsoft.com/office/powerpoint/2010/main" val="419150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79DF-D2AC-DF3E-3416-3A053E0CAA52}"/>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FA99A285-67D9-0FD8-F4EC-53445991B4C7}"/>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6B5C5C23-C98E-068B-8699-F2218A944E54}"/>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53E90DBE-C0E0-FA8F-8125-7EBD5E800CB9}"/>
              </a:ext>
            </a:extLst>
          </p:cNvPr>
          <p:cNvSpPr>
            <a:spLocks noGrp="1"/>
          </p:cNvSpPr>
          <p:nvPr>
            <p:ph type="sldNum" sz="quarter" idx="5"/>
          </p:nvPr>
        </p:nvSpPr>
        <p:spPr/>
        <p:txBody>
          <a:bodyPr/>
          <a:lstStyle/>
          <a:p>
            <a:fld id="{E7552885-7F92-45AD-97F0-C2617363CD14}" type="slidenum">
              <a:rPr lang="uk-UA" smtClean="0"/>
              <a:t>11</a:t>
            </a:fld>
            <a:endParaRPr lang="uk-UA"/>
          </a:p>
        </p:txBody>
      </p:sp>
    </p:spTree>
    <p:extLst>
      <p:ext uri="{BB962C8B-B14F-4D97-AF65-F5344CB8AC3E}">
        <p14:creationId xmlns:p14="http://schemas.microsoft.com/office/powerpoint/2010/main" val="76154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1868-E7F7-8CBF-FAD8-26EAA2209F0A}"/>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21CC0ED6-4B12-3FCE-2CED-D22474CEBDC8}"/>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F62B4453-31D2-E9DF-E7CF-E3576E85575A}"/>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D1124133-3F51-F616-B17E-62B2C11839C2}"/>
              </a:ext>
            </a:extLst>
          </p:cNvPr>
          <p:cNvSpPr>
            <a:spLocks noGrp="1"/>
          </p:cNvSpPr>
          <p:nvPr>
            <p:ph type="sldNum" sz="quarter" idx="5"/>
          </p:nvPr>
        </p:nvSpPr>
        <p:spPr/>
        <p:txBody>
          <a:bodyPr/>
          <a:lstStyle/>
          <a:p>
            <a:fld id="{E7552885-7F92-45AD-97F0-C2617363CD14}" type="slidenum">
              <a:rPr lang="uk-UA" smtClean="0"/>
              <a:t>12</a:t>
            </a:fld>
            <a:endParaRPr lang="uk-UA"/>
          </a:p>
        </p:txBody>
      </p:sp>
    </p:spTree>
    <p:extLst>
      <p:ext uri="{BB962C8B-B14F-4D97-AF65-F5344CB8AC3E}">
        <p14:creationId xmlns:p14="http://schemas.microsoft.com/office/powerpoint/2010/main" val="194736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3537-6E41-797B-F422-583E82CFF683}"/>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A3A3F6A-4D9D-4CE4-5933-2A0102265A91}"/>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CC11D7CC-6AC0-0907-E3F0-A7C8CAE04505}"/>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442348FB-7B11-673F-3EFA-24D34F58BA59}"/>
              </a:ext>
            </a:extLst>
          </p:cNvPr>
          <p:cNvSpPr>
            <a:spLocks noGrp="1"/>
          </p:cNvSpPr>
          <p:nvPr>
            <p:ph type="sldNum" sz="quarter" idx="5"/>
          </p:nvPr>
        </p:nvSpPr>
        <p:spPr/>
        <p:txBody>
          <a:bodyPr/>
          <a:lstStyle/>
          <a:p>
            <a:fld id="{E7552885-7F92-45AD-97F0-C2617363CD14}" type="slidenum">
              <a:rPr lang="uk-UA" smtClean="0"/>
              <a:t>13</a:t>
            </a:fld>
            <a:endParaRPr lang="uk-UA"/>
          </a:p>
        </p:txBody>
      </p:sp>
    </p:spTree>
    <p:extLst>
      <p:ext uri="{BB962C8B-B14F-4D97-AF65-F5344CB8AC3E}">
        <p14:creationId xmlns:p14="http://schemas.microsoft.com/office/powerpoint/2010/main" val="327672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ED72-E328-31E3-D5F4-A38E6EB1134E}"/>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899EB3A7-BC78-4365-720A-7CDAEF6C6E8F}"/>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26D46CFA-7E6F-C28E-C3DF-F7BB86ED4FC3}"/>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B0A6F347-2982-9EAE-407D-C53127FC4C84}"/>
              </a:ext>
            </a:extLst>
          </p:cNvPr>
          <p:cNvSpPr>
            <a:spLocks noGrp="1"/>
          </p:cNvSpPr>
          <p:nvPr>
            <p:ph type="sldNum" sz="quarter" idx="5"/>
          </p:nvPr>
        </p:nvSpPr>
        <p:spPr/>
        <p:txBody>
          <a:bodyPr/>
          <a:lstStyle/>
          <a:p>
            <a:fld id="{E7552885-7F92-45AD-97F0-C2617363CD14}" type="slidenum">
              <a:rPr lang="uk-UA" smtClean="0"/>
              <a:t>14</a:t>
            </a:fld>
            <a:endParaRPr lang="uk-UA"/>
          </a:p>
        </p:txBody>
      </p:sp>
    </p:spTree>
    <p:extLst>
      <p:ext uri="{BB962C8B-B14F-4D97-AF65-F5344CB8AC3E}">
        <p14:creationId xmlns:p14="http://schemas.microsoft.com/office/powerpoint/2010/main" val="135422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26761" y="1682497"/>
            <a:ext cx="9879367" cy="9484192"/>
          </a:xfrm>
          <a:custGeom>
            <a:avLst/>
            <a:gdLst/>
            <a:ahLst/>
            <a:cxnLst/>
            <a:rect l="l" t="t" r="r" b="b"/>
            <a:pathLst>
              <a:path w="9879367" h="9484192">
                <a:moveTo>
                  <a:pt x="0" y="0"/>
                </a:moveTo>
                <a:lnTo>
                  <a:pt x="9879366" y="0"/>
                </a:lnTo>
                <a:lnTo>
                  <a:pt x="9879366" y="9484192"/>
                </a:lnTo>
                <a:lnTo>
                  <a:pt x="0" y="9484192"/>
                </a:lnTo>
                <a:lnTo>
                  <a:pt x="0" y="0"/>
                </a:lnTo>
                <a:close/>
              </a:path>
            </a:pathLst>
          </a:custGeom>
          <a:blipFill>
            <a:blip r:embed="rId2">
              <a:extLst>
                <a:ext uri="{96DAC541-7B7A-43D3-8B79-37D633B846F1}">
                  <asvg:svgBlip xmlns:asvg="http://schemas.microsoft.com/office/drawing/2016/SVG/main" xmlns="" r:embed="rId3"/>
                </a:ext>
              </a:extLst>
            </a:blip>
            <a:stretch>
              <a:fillRect l="-181" r="-181"/>
            </a:stretch>
          </a:blipFill>
        </p:spPr>
      </p:sp>
      <p:sp>
        <p:nvSpPr>
          <p:cNvPr id="3" name="AutoShape 3"/>
          <p:cNvSpPr/>
          <p:nvPr/>
        </p:nvSpPr>
        <p:spPr>
          <a:xfrm>
            <a:off x="914400" y="1028700"/>
            <a:ext cx="16230600" cy="8229600"/>
          </a:xfrm>
          <a:prstGeom prst="rect">
            <a:avLst/>
          </a:prstGeom>
          <a:solidFill>
            <a:srgbClr val="FFFFFF"/>
          </a:solidFill>
        </p:spPr>
      </p:sp>
      <p:grpSp>
        <p:nvGrpSpPr>
          <p:cNvPr id="4" name="Group 4"/>
          <p:cNvGrpSpPr/>
          <p:nvPr/>
        </p:nvGrpSpPr>
        <p:grpSpPr>
          <a:xfrm>
            <a:off x="1364065" y="2994634"/>
            <a:ext cx="14851831" cy="5419754"/>
            <a:chOff x="0" y="114300"/>
            <a:chExt cx="19802441" cy="7226338"/>
          </a:xfrm>
        </p:grpSpPr>
        <p:sp>
          <p:nvSpPr>
            <p:cNvPr id="5" name="TextBox 5"/>
            <p:cNvSpPr txBox="1"/>
            <p:nvPr/>
          </p:nvSpPr>
          <p:spPr>
            <a:xfrm>
              <a:off x="0" y="114300"/>
              <a:ext cx="19802441" cy="4215170"/>
            </a:xfrm>
            <a:prstGeom prst="rect">
              <a:avLst/>
            </a:prstGeom>
          </p:spPr>
          <p:txBody>
            <a:bodyPr lIns="0" tIns="0" rIns="0" bIns="0" rtlCol="0" anchor="t">
              <a:spAutoFit/>
            </a:bodyPr>
            <a:lstStyle/>
            <a:p>
              <a:pPr>
                <a:lnSpc>
                  <a:spcPts val="8155"/>
                </a:lnSpc>
              </a:pPr>
              <a:r>
                <a:rPr lang="ru-RU" sz="8000" b="1" dirty="0" err="1"/>
                <a:t>Удосконалення</a:t>
              </a:r>
              <a:r>
                <a:rPr lang="ru-RU" sz="8000" b="1" dirty="0"/>
                <a:t> </a:t>
              </a:r>
              <a:r>
                <a:rPr lang="ru-RU" sz="8000" b="1" dirty="0" err="1"/>
                <a:t>системи</a:t>
              </a:r>
              <a:r>
                <a:rPr lang="ru-RU" sz="8000" b="1" dirty="0"/>
                <a:t> </a:t>
              </a:r>
              <a:r>
                <a:rPr lang="ru-RU" sz="8000" b="1" dirty="0" err="1"/>
                <a:t>ціноутворення</a:t>
              </a:r>
              <a:r>
                <a:rPr lang="ru-RU" sz="8000" b="1" dirty="0"/>
                <a:t> при </a:t>
              </a:r>
              <a:r>
                <a:rPr lang="ru-RU" sz="8000" b="1" dirty="0" err="1"/>
                <a:t>визначенні</a:t>
              </a:r>
              <a:r>
                <a:rPr lang="ru-RU" sz="8000" b="1" dirty="0"/>
                <a:t> </a:t>
              </a:r>
              <a:r>
                <a:rPr lang="ru-RU" sz="8000" b="1" dirty="0" err="1"/>
                <a:t>вартості</a:t>
              </a:r>
              <a:r>
                <a:rPr lang="ru-RU" sz="8000" b="1" dirty="0"/>
                <a:t> </a:t>
              </a:r>
              <a:r>
                <a:rPr lang="ru-RU" sz="8000" b="1" dirty="0" err="1"/>
                <a:t>інжинірингових</a:t>
              </a:r>
              <a:r>
                <a:rPr lang="ru-RU" sz="8000" b="1" dirty="0"/>
                <a:t> </a:t>
              </a:r>
              <a:r>
                <a:rPr lang="ru-RU" sz="8000" b="1" dirty="0" err="1"/>
                <a:t>послуг</a:t>
              </a:r>
              <a:endParaRPr lang="en-US" sz="7766" b="1" dirty="0">
                <a:solidFill>
                  <a:srgbClr val="6E968E"/>
                </a:solidFill>
                <a:latin typeface="Open Sans Extra Bold"/>
                <a:ea typeface="Open Sans Extra Bold"/>
                <a:cs typeface="Open Sans Extra Bold"/>
                <a:sym typeface="Open Sans Extra Bold"/>
              </a:endParaRPr>
            </a:p>
          </p:txBody>
        </p:sp>
        <p:sp>
          <p:nvSpPr>
            <p:cNvPr id="6" name="TextBox 6"/>
            <p:cNvSpPr txBox="1"/>
            <p:nvPr/>
          </p:nvSpPr>
          <p:spPr>
            <a:xfrm>
              <a:off x="0" y="6686375"/>
              <a:ext cx="15130607" cy="654263"/>
            </a:xfrm>
            <a:prstGeom prst="rect">
              <a:avLst/>
            </a:prstGeom>
          </p:spPr>
          <p:txBody>
            <a:bodyPr lIns="0" tIns="0" rIns="0" bIns="0" rtlCol="0" anchor="t">
              <a:spAutoFit/>
            </a:bodyPr>
            <a:lstStyle/>
            <a:p>
              <a:pPr algn="l">
                <a:lnSpc>
                  <a:spcPts val="4191"/>
                </a:lnSpc>
              </a:pPr>
              <a:r>
                <a:rPr lang="en-US" sz="2993" b="1" spc="149">
                  <a:solidFill>
                    <a:srgbClr val="000000"/>
                  </a:solidFill>
                  <a:latin typeface="Open Sans Bold"/>
                  <a:ea typeface="Open Sans Bold"/>
                  <a:cs typeface="Open Sans Bold"/>
                  <a:sym typeface="Open Sans Bold"/>
                </a:rPr>
                <a:t>ЛАРИСА ТЕРЕЩЕНКО</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DA67-4048-9DA1-2196-8C4624C8594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F52CFCC-CBFF-A563-3582-B1FC3EEF8631}"/>
              </a:ext>
            </a:extLst>
          </p:cNvPr>
          <p:cNvSpPr/>
          <p:nvPr/>
        </p:nvSpPr>
        <p:spPr>
          <a:xfrm>
            <a:off x="1134286" y="2162986"/>
            <a:ext cx="16230600" cy="7973178"/>
          </a:xfrm>
          <a:prstGeom prst="rect">
            <a:avLst/>
          </a:prstGeom>
          <a:solidFill>
            <a:srgbClr val="FFFFFF"/>
          </a:solidFill>
        </p:spPr>
        <p:txBody>
          <a:bodyPr/>
          <a:lstStyle/>
          <a:p>
            <a:endParaRPr lang="uk-UA" dirty="0"/>
          </a:p>
        </p:txBody>
      </p:sp>
      <p:sp>
        <p:nvSpPr>
          <p:cNvPr id="3" name="TextBox 3">
            <a:extLst>
              <a:ext uri="{FF2B5EF4-FFF2-40B4-BE49-F238E27FC236}">
                <a16:creationId xmlns:a16="http://schemas.microsoft.com/office/drawing/2014/main" id="{8D46EC85-A12C-A9DB-B8A2-94353FC06353}"/>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a:extLst>
              <a:ext uri="{FF2B5EF4-FFF2-40B4-BE49-F238E27FC236}">
                <a16:creationId xmlns:a16="http://schemas.microsoft.com/office/drawing/2014/main" id="{6AB8364B-2935-5AF2-46B7-3259391BF8DD}"/>
              </a:ext>
            </a:extLst>
          </p:cNvPr>
          <p:cNvSpPr txBox="1"/>
          <p:nvPr/>
        </p:nvSpPr>
        <p:spPr>
          <a:xfrm>
            <a:off x="1134286" y="2221589"/>
            <a:ext cx="16019428" cy="7941789"/>
          </a:xfrm>
          <a:prstGeom prst="rect">
            <a:avLst/>
          </a:prstGeom>
        </p:spPr>
        <p:txBody>
          <a:bodyPr wrap="square" lIns="0" tIns="0" rIns="0" bIns="0" rtlCol="0" anchor="t">
            <a:spAutoFit/>
          </a:bodyPr>
          <a:lstStyle/>
          <a:p>
            <a:pPr marL="309502" lvl="1" algn="just"/>
            <a:r>
              <a:rPr lang="uk-UA" sz="2867" dirty="0">
                <a:latin typeface="Open Sans Extra Bold"/>
                <a:ea typeface="Open Sans Extra Bold"/>
                <a:cs typeface="Open Sans Extra Bold"/>
              </a:rPr>
              <a:t>	</a:t>
            </a:r>
            <a:r>
              <a:rPr lang="uk-UA" sz="2867" dirty="0">
                <a:solidFill>
                  <a:srgbClr val="7030A0"/>
                </a:solidFill>
                <a:latin typeface="Open Sans Extra Bold"/>
                <a:ea typeface="Open Sans Extra Bold"/>
                <a:cs typeface="Open Sans Extra Bold"/>
              </a:rPr>
              <a:t>На етапі складання </a:t>
            </a:r>
            <a:r>
              <a:rPr lang="uk-UA" sz="2867" dirty="0" err="1">
                <a:solidFill>
                  <a:srgbClr val="7030A0"/>
                </a:solidFill>
                <a:latin typeface="Open Sans Extra Bold"/>
                <a:ea typeface="Open Sans Extra Bold"/>
                <a:cs typeface="Open Sans Extra Bold"/>
              </a:rPr>
              <a:t>інвесторської</a:t>
            </a:r>
            <a:r>
              <a:rPr lang="uk-UA" sz="2867" dirty="0">
                <a:solidFill>
                  <a:srgbClr val="7030A0"/>
                </a:solidFill>
                <a:latin typeface="Open Sans Extra Bold"/>
                <a:ea typeface="Open Sans Extra Bold"/>
                <a:cs typeface="Open Sans Extra Bold"/>
              </a:rPr>
              <a:t> кошторисної документації </a:t>
            </a:r>
            <a:r>
              <a:rPr lang="uk-UA" sz="2867" dirty="0">
                <a:latin typeface="Open Sans Extra Bold"/>
                <a:ea typeface="Open Sans Extra Bold"/>
                <a:cs typeface="Open Sans Extra Bold"/>
              </a:rPr>
              <a:t>до глави 10 «Утримання служби замовника та інжинірингові послуги» ЗКР окремими рядками включаються кошти на: </a:t>
            </a:r>
          </a:p>
          <a:p>
            <a:pPr marL="309502" lvl="1" algn="just"/>
            <a:endParaRPr lang="uk-UA" sz="2867" dirty="0">
              <a:latin typeface="Open Sans Extra Bold"/>
              <a:ea typeface="Open Sans Extra Bold"/>
              <a:cs typeface="Open Sans Extra Bold"/>
            </a:endParaRPr>
          </a:p>
          <a:p>
            <a:pPr marL="823852" lvl="1" indent="-514350" algn="just">
              <a:buAutoNum type="arabicParenR"/>
            </a:pPr>
            <a:r>
              <a:rPr lang="uk-UA" sz="2867" dirty="0">
                <a:solidFill>
                  <a:srgbClr val="0070C0"/>
                </a:solidFill>
                <a:latin typeface="Open Sans Extra Bold"/>
                <a:ea typeface="Open Sans Extra Bold"/>
                <a:cs typeface="Open Sans Extra Bold"/>
              </a:rPr>
              <a:t>утримання служби замовника </a:t>
            </a:r>
            <a:r>
              <a:rPr lang="uk-UA" sz="2867" dirty="0">
                <a:latin typeface="Open Sans Extra Bold"/>
                <a:ea typeface="Open Sans Extra Bold"/>
                <a:cs typeface="Open Sans Extra Bold"/>
              </a:rPr>
              <a:t>(виконання функцій замовника самостійно або виконавцем, залученим за договором, у розмірі залежно від етапу реалізації проекту);</a:t>
            </a:r>
          </a:p>
          <a:p>
            <a:pPr marL="309502" lvl="1" algn="just"/>
            <a:endParaRPr lang="uk-UA" sz="2867" dirty="0">
              <a:latin typeface="Open Sans Extra Bold"/>
              <a:ea typeface="Open Sans Extra Bold"/>
              <a:cs typeface="Open Sans Extra Bold"/>
            </a:endParaRPr>
          </a:p>
          <a:p>
            <a:pPr marL="309502" lvl="1" algn="just"/>
            <a:r>
              <a:rPr lang="uk-UA" sz="2867" dirty="0">
                <a:latin typeface="Open Sans Extra Bold"/>
                <a:ea typeface="Open Sans Extra Bold"/>
                <a:cs typeface="Open Sans Extra Bold"/>
              </a:rPr>
              <a:t>2) </a:t>
            </a:r>
            <a:r>
              <a:rPr lang="uk-UA" sz="2867" dirty="0">
                <a:solidFill>
                  <a:srgbClr val="0070C0"/>
                </a:solidFill>
                <a:latin typeface="Open Sans Extra Bold"/>
                <a:ea typeface="Open Sans Extra Bold"/>
                <a:cs typeface="Open Sans Extra Bold"/>
              </a:rPr>
              <a:t>здійснення технічного нагляду </a:t>
            </a:r>
            <a:r>
              <a:rPr lang="uk-UA" sz="2867" dirty="0">
                <a:latin typeface="Open Sans Extra Bold"/>
                <a:ea typeface="Open Sans Extra Bold"/>
                <a:cs typeface="Open Sans Extra Bold"/>
              </a:rPr>
              <a:t>особами, що є працівниками замовника, або виконавцем, залученим за договором;</a:t>
            </a:r>
          </a:p>
          <a:p>
            <a:pPr marL="309502" lvl="1" algn="just"/>
            <a:endParaRPr lang="uk-UA" sz="2867" dirty="0">
              <a:latin typeface="Open Sans Extra Bold"/>
              <a:ea typeface="Open Sans Extra Bold"/>
              <a:cs typeface="Open Sans Extra Bold"/>
            </a:endParaRPr>
          </a:p>
          <a:p>
            <a:pPr marL="309502" lvl="1" algn="just"/>
            <a:r>
              <a:rPr lang="uk-UA" sz="2867" dirty="0">
                <a:latin typeface="Open Sans Extra Bold"/>
                <a:ea typeface="Open Sans Extra Bold"/>
                <a:cs typeface="Open Sans Extra Bold"/>
              </a:rPr>
              <a:t>3) </a:t>
            </a:r>
            <a:r>
              <a:rPr lang="uk-UA" sz="2867" dirty="0">
                <a:solidFill>
                  <a:srgbClr val="0070C0"/>
                </a:solidFill>
                <a:latin typeface="Open Sans Extra Bold"/>
                <a:ea typeface="Open Sans Extra Bold"/>
                <a:cs typeface="Open Sans Extra Bold"/>
              </a:rPr>
              <a:t>надання послуг інженера-консультанта </a:t>
            </a:r>
            <a:r>
              <a:rPr lang="uk-UA" sz="2867" dirty="0">
                <a:latin typeface="Open Sans Extra Bold"/>
                <a:ea typeface="Open Sans Extra Bold"/>
                <a:cs typeface="Open Sans Extra Bold"/>
              </a:rPr>
              <a:t>за договором про надання інженерно-консультаційних послуг </a:t>
            </a:r>
            <a:r>
              <a:rPr lang="uk-UA" sz="2867" dirty="0">
                <a:solidFill>
                  <a:srgbClr val="0070C0"/>
                </a:solidFill>
                <a:latin typeface="Open Sans Extra Bold"/>
                <a:ea typeface="Open Sans Extra Bold"/>
                <a:cs typeface="Open Sans Extra Bold"/>
              </a:rPr>
              <a:t>у розмірі залежно від етапу, на якому він залучений</a:t>
            </a:r>
            <a:r>
              <a:rPr lang="uk-UA" sz="2867" dirty="0">
                <a:latin typeface="Open Sans Extra Bold"/>
                <a:ea typeface="Open Sans Extra Bold"/>
                <a:cs typeface="Open Sans Extra Bold"/>
              </a:rPr>
              <a:t>. </a:t>
            </a:r>
          </a:p>
          <a:p>
            <a:pPr marL="309502" lvl="1" algn="just"/>
            <a:endParaRPr lang="uk-UA" sz="2867" dirty="0">
              <a:latin typeface="Open Sans Extra Bold"/>
              <a:ea typeface="Open Sans Extra Bold"/>
              <a:cs typeface="Open Sans Extra Bold"/>
            </a:endParaRPr>
          </a:p>
          <a:p>
            <a:pPr marL="309502" lvl="1" algn="just"/>
            <a:r>
              <a:rPr lang="uk-UA" sz="2867" dirty="0">
                <a:solidFill>
                  <a:srgbClr val="7030A0"/>
                </a:solidFill>
                <a:latin typeface="Open Sans Extra Bold"/>
                <a:ea typeface="Open Sans Extra Bold"/>
                <a:cs typeface="Open Sans Extra Bold"/>
              </a:rPr>
              <a:t>	Вартісні показники у ЗКР диференційовано залежно від вартості та класу наслідків (відповідальності) об’єкта будівництва, що більш об’єктивно  враховує реальні потреби та витрати</a:t>
            </a:r>
            <a:endParaRPr lang="en-US" sz="2867" dirty="0">
              <a:solidFill>
                <a:srgbClr val="7030A0"/>
              </a:solidFill>
              <a:latin typeface="Open Sans Extra Bold"/>
              <a:ea typeface="Open Sans Extra Bold"/>
              <a:cs typeface="Open Sans Extra Bold"/>
              <a:sym typeface="Open Sans Extra Bold"/>
            </a:endParaRPr>
          </a:p>
        </p:txBody>
      </p:sp>
    </p:spTree>
    <p:extLst>
      <p:ext uri="{BB962C8B-B14F-4D97-AF65-F5344CB8AC3E}">
        <p14:creationId xmlns:p14="http://schemas.microsoft.com/office/powerpoint/2010/main" val="185124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3CA2-B071-C948-6BD6-98484BC4289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B99E99D-E474-AF90-7ADD-626F6DACAB99}"/>
              </a:ext>
            </a:extLst>
          </p:cNvPr>
          <p:cNvSpPr/>
          <p:nvPr/>
        </p:nvSpPr>
        <p:spPr>
          <a:xfrm>
            <a:off x="923114" y="1943100"/>
            <a:ext cx="16230600" cy="7973178"/>
          </a:xfrm>
          <a:prstGeom prst="rect">
            <a:avLst/>
          </a:prstGeom>
          <a:solidFill>
            <a:srgbClr val="FFFFFF"/>
          </a:solidFill>
        </p:spPr>
        <p:txBody>
          <a:bodyPr/>
          <a:lstStyle/>
          <a:p>
            <a:endParaRPr lang="uk-UA" dirty="0"/>
          </a:p>
        </p:txBody>
      </p:sp>
      <p:sp>
        <p:nvSpPr>
          <p:cNvPr id="3" name="TextBox 3">
            <a:extLst>
              <a:ext uri="{FF2B5EF4-FFF2-40B4-BE49-F238E27FC236}">
                <a16:creationId xmlns:a16="http://schemas.microsoft.com/office/drawing/2014/main" id="{3CF3CE86-AC94-59F7-9409-03D129E58C8D}"/>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a:extLst>
              <a:ext uri="{FF2B5EF4-FFF2-40B4-BE49-F238E27FC236}">
                <a16:creationId xmlns:a16="http://schemas.microsoft.com/office/drawing/2014/main" id="{71C40C61-C382-28FA-023B-F1F85435F5F6}"/>
              </a:ext>
            </a:extLst>
          </p:cNvPr>
          <p:cNvSpPr txBox="1"/>
          <p:nvPr/>
        </p:nvSpPr>
        <p:spPr>
          <a:xfrm>
            <a:off x="950328" y="1943100"/>
            <a:ext cx="15966072" cy="7500579"/>
          </a:xfrm>
          <a:prstGeom prst="rect">
            <a:avLst/>
          </a:prstGeom>
        </p:spPr>
        <p:txBody>
          <a:bodyPr wrap="square" lIns="0" tIns="0" rIns="0" bIns="0" rtlCol="0" anchor="t">
            <a:spAutoFit/>
          </a:bodyPr>
          <a:lstStyle/>
          <a:p>
            <a:pPr marL="309502" lvl="1" algn="just"/>
            <a:r>
              <a:rPr lang="uk-UA" sz="2867" dirty="0">
                <a:latin typeface="Open Sans Extra Bold"/>
                <a:ea typeface="Open Sans Extra Bold"/>
                <a:cs typeface="Open Sans Extra Bold"/>
              </a:rPr>
              <a:t>	</a:t>
            </a:r>
            <a:r>
              <a:rPr lang="uk-UA" sz="2867" dirty="0" err="1">
                <a:latin typeface="Open Sans Extra Bold"/>
                <a:ea typeface="Open Sans Extra Bold"/>
                <a:cs typeface="Open Sans Extra Bold"/>
              </a:rPr>
              <a:t>Усунено</a:t>
            </a:r>
            <a:r>
              <a:rPr lang="uk-UA" sz="2867" dirty="0">
                <a:latin typeface="Open Sans Extra Bold"/>
                <a:ea typeface="Open Sans Extra Bold"/>
                <a:cs typeface="Open Sans Extra Bold"/>
              </a:rPr>
              <a:t> прогалину щодо процедури визначення вартості утримання служби замовника та надання послуг інженера-консультанта </a:t>
            </a:r>
            <a:r>
              <a:rPr lang="uk-UA" sz="2867" dirty="0">
                <a:solidFill>
                  <a:srgbClr val="7030A0"/>
                </a:solidFill>
                <a:latin typeface="Open Sans Extra Bold"/>
                <a:ea typeface="Open Sans Extra Bold"/>
                <a:cs typeface="Open Sans Extra Bold"/>
              </a:rPr>
              <a:t>на </a:t>
            </a:r>
            <a:r>
              <a:rPr lang="uk-UA" sz="2867" dirty="0" err="1">
                <a:solidFill>
                  <a:srgbClr val="7030A0"/>
                </a:solidFill>
                <a:latin typeface="Open Sans Extra Bold"/>
                <a:ea typeface="Open Sans Extra Bold"/>
                <a:cs typeface="Open Sans Extra Bold"/>
              </a:rPr>
              <a:t>передпроектному</a:t>
            </a:r>
            <a:r>
              <a:rPr lang="uk-UA" sz="2867" dirty="0">
                <a:solidFill>
                  <a:srgbClr val="7030A0"/>
                </a:solidFill>
                <a:latin typeface="Open Sans Extra Bold"/>
                <a:ea typeface="Open Sans Extra Bold"/>
                <a:cs typeface="Open Sans Extra Bold"/>
              </a:rPr>
              <a:t> етапі</a:t>
            </a:r>
          </a:p>
          <a:p>
            <a:pPr marL="309502" lvl="1" algn="just"/>
            <a:endParaRPr lang="uk-UA" sz="2867" dirty="0">
              <a:solidFill>
                <a:srgbClr val="0070C0"/>
              </a:solidFill>
              <a:latin typeface="Open Sans Extra Bold"/>
              <a:ea typeface="Open Sans Extra Bold"/>
              <a:cs typeface="Open Sans Extra Bold"/>
              <a:sym typeface="Open Sans Extra Bold"/>
            </a:endParaRPr>
          </a:p>
          <a:p>
            <a:pPr marL="309502" lvl="1" algn="just"/>
            <a:r>
              <a:rPr lang="uk-UA" sz="2867" dirty="0">
                <a:latin typeface="Open Sans Extra Bold"/>
                <a:ea typeface="Open Sans Extra Bold"/>
                <a:cs typeface="Open Sans Extra Bold"/>
              </a:rPr>
              <a:t>	Вартісні показники при цьому, як і для етапу проектування диференційовано залежно від вартості та класу наслідків (відповідальності) об’єкта будівництва та можуть визначатися (з врахуванням питомої ваги вартості утримання служби замовника та надання послуг інженера-консультанта залежно від етапу реалізації проекту):</a:t>
            </a:r>
          </a:p>
          <a:p>
            <a:pPr marL="309502" lvl="1" algn="just"/>
            <a:endParaRPr lang="uk-UA" sz="2867" dirty="0">
              <a:solidFill>
                <a:srgbClr val="7030A0"/>
              </a:solidFill>
              <a:latin typeface="Open Sans Extra Bold"/>
              <a:ea typeface="Open Sans Extra Bold"/>
              <a:cs typeface="Open Sans Extra Bold"/>
            </a:endParaRPr>
          </a:p>
          <a:p>
            <a:pPr marL="766702" lvl="1" indent="-457200" algn="just">
              <a:buFontTx/>
              <a:buChar char="-"/>
            </a:pPr>
            <a:r>
              <a:rPr lang="uk-UA" sz="2867" dirty="0">
                <a:solidFill>
                  <a:srgbClr val="7030A0"/>
                </a:solidFill>
                <a:latin typeface="Open Sans Extra Bold"/>
                <a:ea typeface="Open Sans Extra Bold"/>
                <a:cs typeface="Open Sans Extra Bold"/>
                <a:sym typeface="Open Sans Extra Bold"/>
              </a:rPr>
              <a:t>на основі об</a:t>
            </a:r>
            <a:r>
              <a:rPr lang="en-GB" sz="2867" dirty="0">
                <a:solidFill>
                  <a:srgbClr val="7030A0"/>
                </a:solidFill>
                <a:latin typeface="Open Sans Extra Bold"/>
                <a:ea typeface="Open Sans Extra Bold"/>
                <a:cs typeface="Open Sans Extra Bold"/>
                <a:sym typeface="Open Sans Extra Bold"/>
              </a:rPr>
              <a:t>’</a:t>
            </a:r>
            <a:r>
              <a:rPr lang="uk-UA" sz="2867" dirty="0" err="1">
                <a:solidFill>
                  <a:srgbClr val="7030A0"/>
                </a:solidFill>
                <a:latin typeface="Open Sans Extra Bold"/>
                <a:ea typeface="Open Sans Extra Bold"/>
                <a:cs typeface="Open Sans Extra Bold"/>
                <a:sym typeface="Open Sans Extra Bold"/>
              </a:rPr>
              <a:t>єкту</a:t>
            </a:r>
            <a:r>
              <a:rPr lang="uk-UA" sz="2867" dirty="0">
                <a:solidFill>
                  <a:srgbClr val="7030A0"/>
                </a:solidFill>
                <a:latin typeface="Open Sans Extra Bold"/>
                <a:ea typeface="Open Sans Extra Bold"/>
                <a:cs typeface="Open Sans Extra Bold"/>
                <a:sym typeface="Open Sans Extra Bold"/>
              </a:rPr>
              <a:t>-аналогу </a:t>
            </a:r>
            <a:r>
              <a:rPr lang="uk-UA" sz="2867" dirty="0">
                <a:latin typeface="Open Sans Extra Bold"/>
                <a:ea typeface="Open Sans Extra Bold"/>
                <a:cs typeface="Open Sans Extra Bold"/>
                <a:sym typeface="Open Sans Extra Bold"/>
              </a:rPr>
              <a:t>(реалізованого, а за його відсутності – нереалізованого – з подальшим уточненням після отримання позитивного експертного звіту);</a:t>
            </a:r>
            <a:endParaRPr lang="uk-UA" sz="2867" dirty="0">
              <a:solidFill>
                <a:srgbClr val="7030A0"/>
              </a:solidFill>
              <a:latin typeface="Open Sans Extra Bold"/>
              <a:ea typeface="Open Sans Extra Bold"/>
              <a:cs typeface="Open Sans Extra Bold"/>
              <a:sym typeface="Open Sans Extra Bold"/>
            </a:endParaRPr>
          </a:p>
          <a:p>
            <a:pPr marL="766702" lvl="1" indent="-457200" algn="just">
              <a:buFontTx/>
              <a:buChar char="-"/>
            </a:pPr>
            <a:r>
              <a:rPr lang="uk-UA" sz="2867" dirty="0">
                <a:solidFill>
                  <a:srgbClr val="7030A0"/>
                </a:solidFill>
                <a:latin typeface="Open Sans Extra Bold"/>
                <a:ea typeface="Open Sans Extra Bold"/>
                <a:cs typeface="Open Sans Extra Bold"/>
              </a:rPr>
              <a:t>з використанням укрупнених показників вартості будівництва </a:t>
            </a:r>
            <a:r>
              <a:rPr lang="uk-UA" sz="2867" dirty="0">
                <a:latin typeface="Open Sans Extra Bold"/>
                <a:ea typeface="Open Sans Extra Bold"/>
                <a:cs typeface="Open Sans Extra Bold"/>
              </a:rPr>
              <a:t>(видів робіт, конструктивних елементів)</a:t>
            </a:r>
          </a:p>
          <a:p>
            <a:pPr marL="766702" lvl="1" indent="-457200" algn="just">
              <a:buFontTx/>
              <a:buChar char="-"/>
            </a:pPr>
            <a:r>
              <a:rPr lang="uk-UA" sz="2867" dirty="0">
                <a:solidFill>
                  <a:srgbClr val="7030A0"/>
                </a:solidFill>
                <a:latin typeface="Open Sans Extra Bold"/>
                <a:ea typeface="Open Sans Extra Bold"/>
                <a:cs typeface="Open Sans Extra Bold"/>
              </a:rPr>
              <a:t>показників на одиницю виміру потужності </a:t>
            </a:r>
            <a:r>
              <a:rPr lang="uk-UA" sz="2867" dirty="0">
                <a:latin typeface="Open Sans Extra Bold"/>
                <a:ea typeface="Open Sans Extra Bold"/>
                <a:cs typeface="Open Sans Extra Bold"/>
              </a:rPr>
              <a:t>(1 м2 загальної площі, 1 м3 об’єму будівлі, одне відвідування тощо)</a:t>
            </a:r>
            <a:endParaRPr lang="en-US" sz="2867" dirty="0">
              <a:latin typeface="Open Sans Extra Bold"/>
              <a:ea typeface="Open Sans Extra Bold"/>
              <a:cs typeface="Open Sans Extra Bold"/>
              <a:sym typeface="Open Sans Extra Bold"/>
            </a:endParaRPr>
          </a:p>
        </p:txBody>
      </p:sp>
    </p:spTree>
    <p:extLst>
      <p:ext uri="{BB962C8B-B14F-4D97-AF65-F5344CB8AC3E}">
        <p14:creationId xmlns:p14="http://schemas.microsoft.com/office/powerpoint/2010/main" val="402397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A9A6-FB92-169A-D59E-D8C911422BC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B026489-66C6-11BB-0B89-2AD69BC5FB59}"/>
              </a:ext>
            </a:extLst>
          </p:cNvPr>
          <p:cNvSpPr/>
          <p:nvPr/>
        </p:nvSpPr>
        <p:spPr>
          <a:xfrm>
            <a:off x="923114" y="1943100"/>
            <a:ext cx="16230600" cy="7973178"/>
          </a:xfrm>
          <a:prstGeom prst="rect">
            <a:avLst/>
          </a:prstGeom>
          <a:solidFill>
            <a:srgbClr val="FFFFFF"/>
          </a:solidFill>
        </p:spPr>
        <p:txBody>
          <a:bodyPr/>
          <a:lstStyle/>
          <a:p>
            <a:endParaRPr lang="uk-UA" dirty="0"/>
          </a:p>
        </p:txBody>
      </p:sp>
      <p:sp>
        <p:nvSpPr>
          <p:cNvPr id="3" name="TextBox 3">
            <a:extLst>
              <a:ext uri="{FF2B5EF4-FFF2-40B4-BE49-F238E27FC236}">
                <a16:creationId xmlns:a16="http://schemas.microsoft.com/office/drawing/2014/main" id="{A9EEA508-016F-EA96-2C7F-EFE6FC1FB77E}"/>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a:extLst>
              <a:ext uri="{FF2B5EF4-FFF2-40B4-BE49-F238E27FC236}">
                <a16:creationId xmlns:a16="http://schemas.microsoft.com/office/drawing/2014/main" id="{98807B04-9D43-0772-BBAF-3AAC0D93F506}"/>
              </a:ext>
            </a:extLst>
          </p:cNvPr>
          <p:cNvSpPr txBox="1"/>
          <p:nvPr/>
        </p:nvSpPr>
        <p:spPr>
          <a:xfrm>
            <a:off x="950328" y="1943100"/>
            <a:ext cx="15966072" cy="7500579"/>
          </a:xfrm>
          <a:prstGeom prst="rect">
            <a:avLst/>
          </a:prstGeom>
        </p:spPr>
        <p:txBody>
          <a:bodyPr wrap="square" lIns="0" tIns="0" rIns="0" bIns="0" rtlCol="0" anchor="t">
            <a:spAutoFit/>
          </a:bodyPr>
          <a:lstStyle/>
          <a:p>
            <a:pPr marL="309502" lvl="1" algn="just"/>
            <a:r>
              <a:rPr lang="uk-UA" sz="2867" dirty="0">
                <a:latin typeface="Open Sans Extra Bold"/>
                <a:ea typeface="Open Sans Extra Bold"/>
                <a:cs typeface="Open Sans Extra Bold"/>
              </a:rPr>
              <a:t>	</a:t>
            </a:r>
            <a:r>
              <a:rPr lang="uk-UA" sz="2867" dirty="0">
                <a:solidFill>
                  <a:srgbClr val="7030A0"/>
                </a:solidFill>
                <a:latin typeface="Open Sans Extra Bold"/>
                <a:ea typeface="Open Sans Extra Bold"/>
                <a:cs typeface="Open Sans Extra Bold"/>
              </a:rPr>
              <a:t>При визначенні ціни пропозиції учасника процедури </a:t>
            </a:r>
            <a:r>
              <a:rPr lang="uk-UA" sz="2867" dirty="0" err="1">
                <a:solidFill>
                  <a:srgbClr val="7030A0"/>
                </a:solidFill>
                <a:latin typeface="Open Sans Extra Bold"/>
                <a:ea typeface="Open Sans Extra Bold"/>
                <a:cs typeface="Open Sans Extra Bold"/>
              </a:rPr>
              <a:t>закупівель</a:t>
            </a:r>
            <a:r>
              <a:rPr lang="uk-UA" sz="2867" dirty="0">
                <a:solidFill>
                  <a:srgbClr val="7030A0"/>
                </a:solidFill>
                <a:latin typeface="Open Sans Extra Bold"/>
                <a:ea typeface="Open Sans Extra Bold"/>
                <a:cs typeface="Open Sans Extra Bold"/>
              </a:rPr>
              <a:t> (договірної ціни), </a:t>
            </a:r>
            <a:r>
              <a:rPr lang="uk-UA" sz="2867" dirty="0">
                <a:latin typeface="Open Sans Extra Bold"/>
                <a:ea typeface="Open Sans Extra Bold"/>
                <a:cs typeface="Open Sans Extra Bold"/>
              </a:rPr>
              <a:t>розмір коштів на утримання служби замовника, здійснення технічного нагляду та надання послуг інженера-консультанта, визначений в ЗКР або (в разі необхідності) на етапі </a:t>
            </a:r>
            <a:r>
              <a:rPr lang="uk-UA" sz="2867" dirty="0" err="1">
                <a:latin typeface="Open Sans Extra Bold"/>
                <a:ea typeface="Open Sans Extra Bold"/>
                <a:cs typeface="Open Sans Extra Bold"/>
              </a:rPr>
              <a:t>передпроектних</a:t>
            </a:r>
            <a:r>
              <a:rPr lang="uk-UA" sz="2867" dirty="0">
                <a:latin typeface="Open Sans Extra Bold"/>
                <a:ea typeface="Open Sans Extra Bold"/>
                <a:cs typeface="Open Sans Extra Bold"/>
              </a:rPr>
              <a:t> робіт, є лімітом відповідних коштів і підставою для визначення очікуваної вартості </a:t>
            </a:r>
            <a:r>
              <a:rPr lang="uk-UA" sz="2867" dirty="0" err="1">
                <a:latin typeface="Open Sans Extra Bold"/>
                <a:ea typeface="Open Sans Extra Bold"/>
                <a:cs typeface="Open Sans Extra Bold"/>
              </a:rPr>
              <a:t>закупівель</a:t>
            </a:r>
            <a:r>
              <a:rPr lang="uk-UA" sz="2867" dirty="0">
                <a:latin typeface="Open Sans Extra Bold"/>
                <a:ea typeface="Open Sans Extra Bold"/>
                <a:cs typeface="Open Sans Extra Bold"/>
              </a:rPr>
              <a:t> та не підлягає коригуванню в залежності від результатів закупівлі будівельних робіт</a:t>
            </a:r>
          </a:p>
          <a:p>
            <a:pPr marL="309502" lvl="1" algn="just"/>
            <a:endParaRPr lang="uk-UA" sz="2867" dirty="0">
              <a:solidFill>
                <a:srgbClr val="0070C0"/>
              </a:solidFill>
              <a:latin typeface="Open Sans Extra Bold"/>
              <a:ea typeface="Open Sans Extra Bold"/>
              <a:cs typeface="Open Sans Extra Bold"/>
              <a:sym typeface="Open Sans Extra Bold"/>
            </a:endParaRPr>
          </a:p>
          <a:p>
            <a:pPr marL="309502" lvl="1" algn="just"/>
            <a:r>
              <a:rPr lang="uk-UA" sz="2867" dirty="0">
                <a:latin typeface="Open Sans Extra Bold"/>
                <a:ea typeface="Open Sans Extra Bold"/>
                <a:cs typeface="Open Sans Extra Bold"/>
              </a:rPr>
              <a:t>	Для випадків, коли кілька послуг надаються за договором з одним виконавцем, і можлива економія частини загальновиробничих та адміністративних витрат, передбачено знижувальні коефіцієнти, що дозволить ще знизити витрати на інжиніринг</a:t>
            </a:r>
          </a:p>
          <a:p>
            <a:pPr marL="309502" lvl="1" algn="just"/>
            <a:endParaRPr lang="uk-UA" sz="2867" dirty="0">
              <a:latin typeface="Open Sans Extra Bold"/>
              <a:ea typeface="Open Sans Extra Bold"/>
              <a:cs typeface="Open Sans Extra Bold"/>
              <a:sym typeface="Open Sans Extra Bold"/>
            </a:endParaRPr>
          </a:p>
          <a:p>
            <a:pPr marL="309502" lvl="1" algn="just"/>
            <a:r>
              <a:rPr lang="uk-UA" sz="2867" dirty="0">
                <a:latin typeface="Open Sans Extra Bold"/>
                <a:ea typeface="Open Sans Extra Bold"/>
                <a:cs typeface="Open Sans Extra Bold"/>
              </a:rPr>
              <a:t>	Значну увагу приділено випадкам, коли функції замовника здійснюються виконавцем, залученим за договором. Надано перелік функцій замовника для розрахунку вартості. Виокремлено функції, які виконуються замовником самостійно та не передаються виконавцю за договором</a:t>
            </a:r>
            <a:endParaRPr lang="uk-UA" sz="2867" dirty="0">
              <a:latin typeface="Open Sans Extra Bold"/>
              <a:ea typeface="Open Sans Extra Bold"/>
              <a:cs typeface="Open Sans Extra Bold"/>
              <a:sym typeface="Open Sans Extra Bold"/>
            </a:endParaRPr>
          </a:p>
        </p:txBody>
      </p:sp>
    </p:spTree>
    <p:extLst>
      <p:ext uri="{BB962C8B-B14F-4D97-AF65-F5344CB8AC3E}">
        <p14:creationId xmlns:p14="http://schemas.microsoft.com/office/powerpoint/2010/main" val="259442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D39A-006B-BA62-8ED3-0238CF7E8ED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E6AC234-59D0-9FB6-D9A5-FE032F1B8452}"/>
              </a:ext>
            </a:extLst>
          </p:cNvPr>
          <p:cNvSpPr/>
          <p:nvPr/>
        </p:nvSpPr>
        <p:spPr>
          <a:xfrm>
            <a:off x="923114" y="1943100"/>
            <a:ext cx="16230600" cy="7973178"/>
          </a:xfrm>
          <a:prstGeom prst="rect">
            <a:avLst/>
          </a:prstGeom>
          <a:solidFill>
            <a:srgbClr val="FFFFFF"/>
          </a:solidFill>
        </p:spPr>
        <p:txBody>
          <a:bodyPr/>
          <a:lstStyle/>
          <a:p>
            <a:endParaRPr lang="uk-UA" dirty="0"/>
          </a:p>
        </p:txBody>
      </p:sp>
      <p:sp>
        <p:nvSpPr>
          <p:cNvPr id="3" name="TextBox 3">
            <a:extLst>
              <a:ext uri="{FF2B5EF4-FFF2-40B4-BE49-F238E27FC236}">
                <a16:creationId xmlns:a16="http://schemas.microsoft.com/office/drawing/2014/main" id="{5E47933B-F848-26D6-CFD2-4D5B96054CDF}"/>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a:extLst>
              <a:ext uri="{FF2B5EF4-FFF2-40B4-BE49-F238E27FC236}">
                <a16:creationId xmlns:a16="http://schemas.microsoft.com/office/drawing/2014/main" id="{44154D98-3F84-34DE-7DFC-F5B62E046604}"/>
              </a:ext>
            </a:extLst>
          </p:cNvPr>
          <p:cNvSpPr txBox="1"/>
          <p:nvPr/>
        </p:nvSpPr>
        <p:spPr>
          <a:xfrm>
            <a:off x="950328" y="1943100"/>
            <a:ext cx="15966072" cy="7526548"/>
          </a:xfrm>
          <a:prstGeom prst="rect">
            <a:avLst/>
          </a:prstGeom>
        </p:spPr>
        <p:txBody>
          <a:bodyPr wrap="square" lIns="0" tIns="0" rIns="0" bIns="0" rtlCol="0" anchor="t">
            <a:spAutoFit/>
          </a:bodyPr>
          <a:lstStyle/>
          <a:p>
            <a:pPr algn="just">
              <a:lnSpc>
                <a:spcPct val="150000"/>
              </a:lnSpc>
            </a:pPr>
            <a:r>
              <a:rPr lang="uk-UA" sz="2867" dirty="0">
                <a:latin typeface="Open Sans Extra Bold"/>
                <a:ea typeface="Open Sans Extra Bold"/>
                <a:cs typeface="Open Sans Extra Bold"/>
              </a:rPr>
              <a:t>	Цінову пропозицію учасника процедури закупівлі послуг інженера-консультанта, здійснення технічного нагляду та виконання функцій замовника пропонується визначати за методикою, прийнятою на розсуд учасника закупівлі, зокрема за укрупненим показником вартості послуг.</a:t>
            </a:r>
          </a:p>
          <a:p>
            <a:pPr algn="just">
              <a:lnSpc>
                <a:spcPct val="150000"/>
              </a:lnSpc>
            </a:pPr>
            <a:endParaRPr lang="uk-UA" sz="2867" dirty="0">
              <a:latin typeface="Open Sans Extra Bold"/>
              <a:ea typeface="Open Sans Extra Bold"/>
              <a:cs typeface="Open Sans Extra Bold"/>
            </a:endParaRPr>
          </a:p>
          <a:p>
            <a:pPr algn="just">
              <a:lnSpc>
                <a:spcPct val="150000"/>
              </a:lnSpc>
            </a:pPr>
            <a:r>
              <a:rPr lang="uk-UA" sz="2867" dirty="0">
                <a:latin typeface="Open Sans Extra Bold"/>
                <a:ea typeface="Open Sans Extra Bold"/>
                <a:cs typeface="Open Sans Extra Bold"/>
              </a:rPr>
              <a:t>	Для надання послуг належної якості передбачено врахування необхідних трудових ресурсів (ключового та неключового персоналу), достатніх для надання послуг виходячи з особливостей об’єкта (складності, вартості, строків реалізації проекту), обсягів послуг, необхідної спеціалізації працівників, кваліфікаційних критеріїв замовника, а також взаємозамінності, у </a:t>
            </a:r>
            <a:r>
              <a:rPr lang="uk-UA" sz="2867" dirty="0" err="1">
                <a:latin typeface="Open Sans Extra Bold"/>
                <a:ea typeface="Open Sans Extra Bold"/>
                <a:cs typeface="Open Sans Extra Bold"/>
              </a:rPr>
              <a:t>т.ч</a:t>
            </a:r>
            <a:r>
              <a:rPr lang="uk-UA" sz="2867" dirty="0">
                <a:latin typeface="Open Sans Extra Bold"/>
                <a:ea typeface="Open Sans Extra Bold"/>
                <a:cs typeface="Open Sans Extra Bold"/>
              </a:rPr>
              <a:t>. на час відпусток та лікарняних. Наведено мінімальний перелік ключового персоналу</a:t>
            </a:r>
          </a:p>
          <a:p>
            <a:endParaRPr lang="uk-UA" sz="1600" dirty="0"/>
          </a:p>
        </p:txBody>
      </p:sp>
    </p:spTree>
    <p:extLst>
      <p:ext uri="{BB962C8B-B14F-4D97-AF65-F5344CB8AC3E}">
        <p14:creationId xmlns:p14="http://schemas.microsoft.com/office/powerpoint/2010/main" val="199236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C15E5-8091-8212-BD39-B869CEFDD0A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E20C2E2-2775-434C-C312-44CE6103D4CA}"/>
              </a:ext>
            </a:extLst>
          </p:cNvPr>
          <p:cNvSpPr/>
          <p:nvPr/>
        </p:nvSpPr>
        <p:spPr>
          <a:xfrm>
            <a:off x="923114" y="1943100"/>
            <a:ext cx="16230600" cy="7973178"/>
          </a:xfrm>
          <a:prstGeom prst="rect">
            <a:avLst/>
          </a:prstGeom>
          <a:solidFill>
            <a:srgbClr val="FFFFFF"/>
          </a:solidFill>
        </p:spPr>
        <p:txBody>
          <a:bodyPr/>
          <a:lstStyle/>
          <a:p>
            <a:endParaRPr lang="uk-UA" dirty="0"/>
          </a:p>
        </p:txBody>
      </p:sp>
      <p:sp>
        <p:nvSpPr>
          <p:cNvPr id="3" name="TextBox 3">
            <a:extLst>
              <a:ext uri="{FF2B5EF4-FFF2-40B4-BE49-F238E27FC236}">
                <a16:creationId xmlns:a16="http://schemas.microsoft.com/office/drawing/2014/main" id="{6803870B-ED58-5972-6477-DF157572E12A}"/>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a:extLst>
              <a:ext uri="{FF2B5EF4-FFF2-40B4-BE49-F238E27FC236}">
                <a16:creationId xmlns:a16="http://schemas.microsoft.com/office/drawing/2014/main" id="{7D6DC2F3-5DE4-4575-0403-AE42A2901B29}"/>
              </a:ext>
            </a:extLst>
          </p:cNvPr>
          <p:cNvSpPr txBox="1"/>
          <p:nvPr/>
        </p:nvSpPr>
        <p:spPr>
          <a:xfrm>
            <a:off x="950328" y="1943100"/>
            <a:ext cx="15966072" cy="6176947"/>
          </a:xfrm>
          <a:prstGeom prst="rect">
            <a:avLst/>
          </a:prstGeom>
        </p:spPr>
        <p:txBody>
          <a:bodyPr wrap="square" lIns="0" tIns="0" rIns="0" bIns="0" rtlCol="0" anchor="t">
            <a:spAutoFit/>
          </a:bodyPr>
          <a:lstStyle/>
          <a:p>
            <a:pPr algn="just"/>
            <a:r>
              <a:rPr lang="uk-UA" sz="2867" dirty="0">
                <a:solidFill>
                  <a:srgbClr val="7030A0"/>
                </a:solidFill>
                <a:latin typeface="Open Sans Extra Bold"/>
                <a:ea typeface="Open Sans Extra Bold"/>
                <a:cs typeface="Open Sans Extra Bold"/>
              </a:rPr>
              <a:t>На стадії проведення взаєморозрахунків </a:t>
            </a:r>
            <a:r>
              <a:rPr lang="uk-UA" sz="2867" dirty="0">
                <a:latin typeface="Open Sans Extra Bold"/>
                <a:ea typeface="Open Sans Extra Bold"/>
                <a:cs typeface="Open Sans Extra Bold"/>
              </a:rPr>
              <a:t>передбачено:</a:t>
            </a:r>
          </a:p>
          <a:p>
            <a:pPr algn="just"/>
            <a:endParaRPr lang="uk-UA" sz="2867" dirty="0">
              <a:latin typeface="Open Sans Extra Bold"/>
              <a:ea typeface="Open Sans Extra Bold"/>
              <a:cs typeface="Open Sans Extra Bold"/>
            </a:endParaRPr>
          </a:p>
          <a:p>
            <a:pPr marL="457200" indent="-457200" algn="just">
              <a:buFontTx/>
              <a:buChar char="-"/>
            </a:pPr>
            <a:r>
              <a:rPr lang="uk-UA" sz="2867" dirty="0">
                <a:latin typeface="Open Sans Extra Bold"/>
                <a:ea typeface="Open Sans Extra Bold"/>
                <a:cs typeface="Open Sans Extra Bold"/>
              </a:rPr>
              <a:t>різні форми актів при здійсненні взаєморозрахунків, у т. ч на етапі проектування та </a:t>
            </a:r>
            <a:r>
              <a:rPr lang="uk-UA" sz="2867" dirty="0" err="1">
                <a:latin typeface="Open Sans Extra Bold"/>
                <a:ea typeface="Open Sans Extra Bold"/>
                <a:cs typeface="Open Sans Extra Bold"/>
              </a:rPr>
              <a:t>передпроектних</a:t>
            </a:r>
            <a:r>
              <a:rPr lang="uk-UA" sz="2867" dirty="0">
                <a:latin typeface="Open Sans Extra Bold"/>
                <a:ea typeface="Open Sans Extra Bold"/>
                <a:cs typeface="Open Sans Extra Bold"/>
              </a:rPr>
              <a:t> робіт;</a:t>
            </a:r>
          </a:p>
          <a:p>
            <a:pPr marL="457200" indent="-457200" algn="just">
              <a:buFontTx/>
              <a:buChar char="-"/>
            </a:pPr>
            <a:endParaRPr lang="uk-UA" sz="2867" dirty="0">
              <a:latin typeface="Open Sans Extra Bold"/>
              <a:ea typeface="Open Sans Extra Bold"/>
              <a:cs typeface="Open Sans Extra Bold"/>
            </a:endParaRPr>
          </a:p>
          <a:p>
            <a:pPr marL="457200" indent="-457200" algn="just">
              <a:buFontTx/>
              <a:buChar char="-"/>
            </a:pPr>
            <a:r>
              <a:rPr lang="uk-UA" sz="2867" dirty="0">
                <a:latin typeface="Open Sans Extra Bold"/>
                <a:ea typeface="Open Sans Extra Bold"/>
                <a:cs typeface="Open Sans Extra Bold"/>
              </a:rPr>
              <a:t>врегульовано питання сплати коштів на утримання служби замовника у разі виконання функцій замовника самостійно, та за здійснення технічного нагляду особами, які є штатними працівниками замовника;</a:t>
            </a:r>
          </a:p>
          <a:p>
            <a:pPr algn="just"/>
            <a:endParaRPr lang="uk-UA" sz="2867" dirty="0">
              <a:latin typeface="Open Sans Extra Bold"/>
              <a:ea typeface="Open Sans Extra Bold"/>
              <a:cs typeface="Open Sans Extra Bold"/>
            </a:endParaRPr>
          </a:p>
          <a:p>
            <a:pPr marL="457200" indent="-457200" algn="just">
              <a:buFontTx/>
              <a:buChar char="-"/>
            </a:pPr>
            <a:r>
              <a:rPr lang="uk-UA" sz="2867" dirty="0">
                <a:latin typeface="Open Sans Extra Bold"/>
                <a:ea typeface="Open Sans Extra Bold"/>
                <a:cs typeface="Open Sans Extra Bold"/>
              </a:rPr>
              <a:t>враховано правову природу договорів про надання послуг. Результати послуг не мають речової форми, що вимірюються фізичними обсягами, а полягають у самому процесі їх надання, тому передбачено разом з актами обов’язкове надання звітів як документального відображення фактично наданих послуг;</a:t>
            </a:r>
          </a:p>
        </p:txBody>
      </p:sp>
    </p:spTree>
    <p:extLst>
      <p:ext uri="{BB962C8B-B14F-4D97-AF65-F5344CB8AC3E}">
        <p14:creationId xmlns:p14="http://schemas.microsoft.com/office/powerpoint/2010/main" val="7107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08E6-43C1-5FCB-BE92-1082E329F16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EC07AFC-C4F5-4240-C77F-355749E9E952}"/>
              </a:ext>
            </a:extLst>
          </p:cNvPr>
          <p:cNvSpPr/>
          <p:nvPr/>
        </p:nvSpPr>
        <p:spPr>
          <a:xfrm>
            <a:off x="1028700" y="2170740"/>
            <a:ext cx="16230600" cy="7973178"/>
          </a:xfrm>
          <a:prstGeom prst="rect">
            <a:avLst/>
          </a:prstGeom>
          <a:solidFill>
            <a:srgbClr val="FFFFFF"/>
          </a:solidFill>
        </p:spPr>
      </p:sp>
      <p:sp>
        <p:nvSpPr>
          <p:cNvPr id="3" name="TextBox 3">
            <a:extLst>
              <a:ext uri="{FF2B5EF4-FFF2-40B4-BE49-F238E27FC236}">
                <a16:creationId xmlns:a16="http://schemas.microsoft.com/office/drawing/2014/main" id="{EA21467E-3885-CE1F-A2A7-51120CB15C37}"/>
              </a:ext>
            </a:extLst>
          </p:cNvPr>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4" name="TextBox 4">
            <a:extLst>
              <a:ext uri="{FF2B5EF4-FFF2-40B4-BE49-F238E27FC236}">
                <a16:creationId xmlns:a16="http://schemas.microsoft.com/office/drawing/2014/main" id="{60B32D39-31A0-4317-221F-DFA3055CCC27}"/>
              </a:ext>
            </a:extLst>
          </p:cNvPr>
          <p:cNvSpPr txBox="1"/>
          <p:nvPr/>
        </p:nvSpPr>
        <p:spPr>
          <a:xfrm>
            <a:off x="3446616" y="2611993"/>
            <a:ext cx="11394766" cy="420378"/>
          </a:xfrm>
          <a:prstGeom prst="rect">
            <a:avLst/>
          </a:prstGeom>
        </p:spPr>
        <p:txBody>
          <a:bodyPr lIns="0" tIns="0" rIns="0" bIns="0" rtlCol="0" anchor="t">
            <a:spAutoFit/>
          </a:bodyPr>
          <a:lstStyle/>
          <a:p>
            <a:pPr algn="ctr">
              <a:lnSpc>
                <a:spcPts val="3220"/>
              </a:lnSpc>
              <a:spcBef>
                <a:spcPct val="0"/>
              </a:spcBef>
            </a:pPr>
            <a:r>
              <a:rPr lang="uk-UA" sz="3067" dirty="0">
                <a:solidFill>
                  <a:srgbClr val="004AAD"/>
                </a:solidFill>
                <a:latin typeface="Open Sans Extra Bold"/>
                <a:ea typeface="Open Sans Extra Bold"/>
                <a:cs typeface="Open Sans Extra Bold"/>
                <a:sym typeface="Open Sans Extra Bold"/>
              </a:rPr>
              <a:t>ВИСНОВКИ</a:t>
            </a:r>
            <a:endParaRPr lang="en-US" sz="3067" dirty="0">
              <a:solidFill>
                <a:srgbClr val="004AAD"/>
              </a:solidFill>
              <a:latin typeface="Open Sans Extra Bold"/>
              <a:ea typeface="Open Sans Extra Bold"/>
              <a:cs typeface="Open Sans Extra Bold"/>
              <a:sym typeface="Open Sans Extra Bold"/>
            </a:endParaRPr>
          </a:p>
        </p:txBody>
      </p:sp>
      <p:sp>
        <p:nvSpPr>
          <p:cNvPr id="5" name="TextBox 5">
            <a:extLst>
              <a:ext uri="{FF2B5EF4-FFF2-40B4-BE49-F238E27FC236}">
                <a16:creationId xmlns:a16="http://schemas.microsoft.com/office/drawing/2014/main" id="{0496F74A-3AF0-05E5-9C05-105DFF0FCF31}"/>
              </a:ext>
            </a:extLst>
          </p:cNvPr>
          <p:cNvSpPr txBox="1"/>
          <p:nvPr/>
        </p:nvSpPr>
        <p:spPr>
          <a:xfrm>
            <a:off x="1472162" y="3695700"/>
            <a:ext cx="15343675" cy="4186146"/>
          </a:xfrm>
          <a:prstGeom prst="rect">
            <a:avLst/>
          </a:prstGeom>
        </p:spPr>
        <p:txBody>
          <a:bodyPr lIns="0" tIns="0" rIns="0" bIns="0" rtlCol="0" anchor="t">
            <a:spAutoFit/>
          </a:bodyPr>
          <a:lstStyle/>
          <a:p>
            <a:pPr marL="309502" lvl="1" algn="just"/>
            <a:r>
              <a:rPr lang="uk-UA" sz="2867" dirty="0">
                <a:latin typeface="Open Sans Extra Bold"/>
                <a:ea typeface="Open Sans Extra Bold"/>
                <a:cs typeface="Open Sans Extra Bold"/>
              </a:rPr>
              <a:t>1. Основою нового регулювання є уніфікація підходів до визначення витрат на утримання служби замовника, здійснення технічного нагляду та надання послуг інженера-консультанта (як в частині об’єктів, так і щодо виконавців таких функцій/послуг). </a:t>
            </a:r>
          </a:p>
          <a:p>
            <a:pPr marL="309502" lvl="1" algn="just"/>
            <a:endParaRPr lang="uk-UA" sz="2867" dirty="0">
              <a:latin typeface="Open Sans Extra Bold"/>
              <a:ea typeface="Open Sans Extra Bold"/>
              <a:cs typeface="Open Sans Extra Bold"/>
            </a:endParaRPr>
          </a:p>
          <a:p>
            <a:pPr marL="309502" lvl="1" algn="just"/>
            <a:endParaRPr lang="uk-UA" sz="2867" dirty="0">
              <a:latin typeface="Open Sans Extra Bold"/>
              <a:ea typeface="Open Sans Extra Bold"/>
              <a:cs typeface="Open Sans Extra Bold"/>
            </a:endParaRPr>
          </a:p>
          <a:p>
            <a:pPr marL="309502" lvl="1" algn="just">
              <a:lnSpc>
                <a:spcPts val="3010"/>
              </a:lnSpc>
            </a:pPr>
            <a:r>
              <a:rPr lang="uk-UA" sz="2867" dirty="0">
                <a:latin typeface="Open Sans Extra Bold"/>
                <a:ea typeface="Open Sans Extra Bold"/>
                <a:cs typeface="Open Sans Extra Bold"/>
                <a:sym typeface="Open Sans Extra Bold"/>
              </a:rPr>
              <a:t>2. П</a:t>
            </a:r>
            <a:r>
              <a:rPr lang="uk-UA" sz="2867" dirty="0">
                <a:latin typeface="Open Sans Extra Bold"/>
                <a:ea typeface="Open Sans Extra Bold"/>
                <a:cs typeface="Open Sans Extra Bold"/>
              </a:rPr>
              <a:t>рийняття окремої КНУ сприятиме більш чіткому та об’єктивному визначенню вартості інжинірингових послуг на всіх етапах реалізації проектів, недопущенню корупційних ризиків, прозорості перевірок та контролю витрачання коштів</a:t>
            </a:r>
            <a:r>
              <a:rPr lang="uk-UA" dirty="0"/>
              <a:t>. </a:t>
            </a:r>
            <a:endParaRPr lang="en-US" sz="2867" dirty="0">
              <a:solidFill>
                <a:srgbClr val="000000"/>
              </a:solidFill>
              <a:latin typeface="Open Sans Extra Bold"/>
              <a:ea typeface="Open Sans Extra Bold"/>
              <a:cs typeface="Open Sans Extra Bold"/>
              <a:sym typeface="Open Sans Extra Bold"/>
            </a:endParaRPr>
          </a:p>
        </p:txBody>
      </p:sp>
    </p:spTree>
    <p:extLst>
      <p:ext uri="{BB962C8B-B14F-4D97-AF65-F5344CB8AC3E}">
        <p14:creationId xmlns:p14="http://schemas.microsoft.com/office/powerpoint/2010/main" val="308022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26761" y="1682497"/>
            <a:ext cx="9879367" cy="9484192"/>
          </a:xfrm>
          <a:custGeom>
            <a:avLst/>
            <a:gdLst/>
            <a:ahLst/>
            <a:cxnLst/>
            <a:rect l="l" t="t" r="r" b="b"/>
            <a:pathLst>
              <a:path w="9879367" h="9484192">
                <a:moveTo>
                  <a:pt x="0" y="0"/>
                </a:moveTo>
                <a:lnTo>
                  <a:pt x="9879366" y="0"/>
                </a:lnTo>
                <a:lnTo>
                  <a:pt x="9879366" y="9484192"/>
                </a:lnTo>
                <a:lnTo>
                  <a:pt x="0" y="9484192"/>
                </a:lnTo>
                <a:lnTo>
                  <a:pt x="0" y="0"/>
                </a:lnTo>
                <a:close/>
              </a:path>
            </a:pathLst>
          </a:custGeom>
          <a:blipFill>
            <a:blip r:embed="rId2">
              <a:extLst>
                <a:ext uri="{96DAC541-7B7A-43D3-8B79-37D633B846F1}">
                  <asvg:svgBlip xmlns:asvg="http://schemas.microsoft.com/office/drawing/2016/SVG/main" xmlns="" r:embed="rId3"/>
                </a:ext>
              </a:extLst>
            </a:blip>
            <a:stretch>
              <a:fillRect l="-181" r="-181"/>
            </a:stretch>
          </a:blipFill>
        </p:spPr>
      </p:sp>
      <p:sp>
        <p:nvSpPr>
          <p:cNvPr id="3" name="AutoShape 3"/>
          <p:cNvSpPr/>
          <p:nvPr/>
        </p:nvSpPr>
        <p:spPr>
          <a:xfrm>
            <a:off x="1028700" y="1028700"/>
            <a:ext cx="16230600" cy="8229600"/>
          </a:xfrm>
          <a:prstGeom prst="rect">
            <a:avLst/>
          </a:prstGeom>
          <a:solidFill>
            <a:srgbClr val="FFFFFF"/>
          </a:solidFill>
        </p:spPr>
      </p:sp>
      <p:sp>
        <p:nvSpPr>
          <p:cNvPr id="4" name="TextBox 4"/>
          <p:cNvSpPr txBox="1"/>
          <p:nvPr/>
        </p:nvSpPr>
        <p:spPr>
          <a:xfrm>
            <a:off x="1364065" y="4567437"/>
            <a:ext cx="14851831" cy="1062360"/>
          </a:xfrm>
          <a:prstGeom prst="rect">
            <a:avLst/>
          </a:prstGeom>
        </p:spPr>
        <p:txBody>
          <a:bodyPr lIns="0" tIns="0" rIns="0" bIns="0" rtlCol="0" anchor="t">
            <a:spAutoFit/>
          </a:bodyPr>
          <a:lstStyle/>
          <a:p>
            <a:pPr algn="ctr">
              <a:lnSpc>
                <a:spcPts val="8155"/>
              </a:lnSpc>
            </a:pPr>
            <a:r>
              <a:rPr lang="en-US" sz="7766" b="1">
                <a:solidFill>
                  <a:srgbClr val="6E968E"/>
                </a:solidFill>
                <a:latin typeface="Open Sans Extra Bold"/>
                <a:ea typeface="Open Sans Extra Bold"/>
                <a:cs typeface="Open Sans Extra Bold"/>
                <a:sym typeface="Open Sans Extra Bold"/>
              </a:rPr>
              <a:t>ДЯКУЮ ЗА УВАГУ!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16230600" cy="8229600"/>
          </a:xfrm>
          <a:prstGeom prst="rect">
            <a:avLst/>
          </a:prstGeom>
          <a:solidFill>
            <a:srgbClr val="FFFFFF"/>
          </a:solidFill>
        </p:spPr>
      </p:sp>
      <p:sp>
        <p:nvSpPr>
          <p:cNvPr id="3" name="TextBox 3"/>
          <p:cNvSpPr txBox="1"/>
          <p:nvPr/>
        </p:nvSpPr>
        <p:spPr>
          <a:xfrm>
            <a:off x="1622220" y="2361765"/>
            <a:ext cx="15224564" cy="5611095"/>
          </a:xfrm>
          <a:prstGeom prst="rect">
            <a:avLst/>
          </a:prstGeom>
        </p:spPr>
        <p:txBody>
          <a:bodyPr lIns="0" tIns="0" rIns="0" bIns="0" rtlCol="0" anchor="t">
            <a:spAutoFit/>
          </a:bodyPr>
          <a:lstStyle/>
          <a:p>
            <a:pPr algn="ctr">
              <a:lnSpc>
                <a:spcPts val="3197"/>
              </a:lnSpc>
              <a:spcBef>
                <a:spcPct val="0"/>
              </a:spcBef>
            </a:pPr>
            <a:r>
              <a:rPr lang="en-US" sz="3045">
                <a:solidFill>
                  <a:srgbClr val="000000"/>
                </a:solidFill>
                <a:latin typeface="Open Sans Extra Bold"/>
                <a:ea typeface="Open Sans Extra Bold"/>
                <a:cs typeface="Open Sans Extra Bold"/>
                <a:sym typeface="Open Sans Extra Bold"/>
              </a:rPr>
              <a:t>НОРМАТИВНІ ДОКУМЕНТИ, ЩО РЕГУЛЮЮТЬ ВИЗНАЧЕННЯ ВАРТОСТІ ІНЖИНІРИНГОВИХ ПОСЛУГ У БУДІВНИЦТВІ:</a:t>
            </a:r>
          </a:p>
          <a:p>
            <a:pPr algn="ctr">
              <a:lnSpc>
                <a:spcPts val="3197"/>
              </a:lnSpc>
              <a:spcBef>
                <a:spcPct val="0"/>
              </a:spcBef>
            </a:pPr>
            <a:endParaRPr lang="en-US" sz="3045">
              <a:solidFill>
                <a:srgbClr val="000000"/>
              </a:solidFill>
              <a:latin typeface="Open Sans Extra Bold"/>
              <a:ea typeface="Open Sans Extra Bold"/>
              <a:cs typeface="Open Sans Extra Bold"/>
              <a:sym typeface="Open Sans Extra Bold"/>
            </a:endParaRPr>
          </a:p>
          <a:p>
            <a:pPr algn="just">
              <a:lnSpc>
                <a:spcPts val="3197"/>
              </a:lnSpc>
            </a:pPr>
            <a:endParaRPr lang="en-US" sz="3045">
              <a:solidFill>
                <a:srgbClr val="000000"/>
              </a:solidFill>
              <a:latin typeface="Open Sans Extra Bold"/>
              <a:ea typeface="Open Sans Extra Bold"/>
              <a:cs typeface="Open Sans Extra Bold"/>
              <a:sym typeface="Open Sans Extra Bold"/>
            </a:endParaRPr>
          </a:p>
          <a:p>
            <a:pPr marL="657561" lvl="1" indent="-328781" algn="just">
              <a:lnSpc>
                <a:spcPts val="3197"/>
              </a:lnSpc>
              <a:buFont typeface="Arial"/>
              <a:buChar char="•"/>
            </a:pPr>
            <a:r>
              <a:rPr lang="en-US" sz="3045">
                <a:solidFill>
                  <a:srgbClr val="000000"/>
                </a:solidFill>
                <a:latin typeface="Open Sans Extra Bold"/>
                <a:ea typeface="Open Sans Extra Bold"/>
                <a:cs typeface="Open Sans Extra Bold"/>
                <a:sym typeface="Open Sans Extra Bold"/>
              </a:rPr>
              <a:t>КНУ Настанова з визначення вартості будівництва </a:t>
            </a:r>
            <a:r>
              <a:rPr lang="en-US" sz="3045">
                <a:solidFill>
                  <a:srgbClr val="FF3131"/>
                </a:solidFill>
                <a:latin typeface="Open Sans Extra Bold"/>
                <a:ea typeface="Open Sans Extra Bold"/>
                <a:cs typeface="Open Sans Extra Bold"/>
                <a:sym typeface="Open Sans Extra Bold"/>
              </a:rPr>
              <a:t>(крім автомобільних доріг загального користування)</a:t>
            </a:r>
          </a:p>
          <a:p>
            <a:pPr algn="just">
              <a:lnSpc>
                <a:spcPts val="3197"/>
              </a:lnSpc>
            </a:pPr>
            <a:endParaRPr lang="en-US" sz="3045">
              <a:solidFill>
                <a:srgbClr val="FF3131"/>
              </a:solidFill>
              <a:latin typeface="Open Sans Extra Bold"/>
              <a:ea typeface="Open Sans Extra Bold"/>
              <a:cs typeface="Open Sans Extra Bold"/>
              <a:sym typeface="Open Sans Extra Bold"/>
            </a:endParaRPr>
          </a:p>
          <a:p>
            <a:pPr marL="657561" lvl="1" indent="-328781" algn="just">
              <a:lnSpc>
                <a:spcPts val="3197"/>
              </a:lnSpc>
              <a:buFont typeface="Arial"/>
              <a:buChar char="•"/>
            </a:pPr>
            <a:r>
              <a:rPr lang="en-US" sz="3045">
                <a:solidFill>
                  <a:srgbClr val="000000"/>
                </a:solidFill>
                <a:latin typeface="Open Sans Extra Bold"/>
                <a:ea typeface="Open Sans Extra Bold"/>
                <a:cs typeface="Open Sans Extra Bold"/>
                <a:sym typeface="Open Sans Extra Bold"/>
              </a:rPr>
              <a:t>Методика визначення вартості дорожніх робіт та послуг </a:t>
            </a:r>
            <a:r>
              <a:rPr lang="en-US" sz="3045">
                <a:solidFill>
                  <a:srgbClr val="FF3131"/>
                </a:solidFill>
                <a:latin typeface="Open Sans Extra Bold"/>
                <a:ea typeface="Open Sans Extra Bold"/>
                <a:cs typeface="Open Sans Extra Bold"/>
                <a:sym typeface="Open Sans Extra Bold"/>
              </a:rPr>
              <a:t>(для автомобільних доріг загального користування)</a:t>
            </a:r>
          </a:p>
          <a:p>
            <a:pPr algn="just">
              <a:lnSpc>
                <a:spcPts val="3197"/>
              </a:lnSpc>
            </a:pPr>
            <a:endParaRPr lang="en-US" sz="3045">
              <a:solidFill>
                <a:srgbClr val="FF3131"/>
              </a:solidFill>
              <a:latin typeface="Open Sans Extra Bold"/>
              <a:ea typeface="Open Sans Extra Bold"/>
              <a:cs typeface="Open Sans Extra Bold"/>
              <a:sym typeface="Open Sans Extra Bold"/>
            </a:endParaRPr>
          </a:p>
          <a:p>
            <a:pPr algn="just">
              <a:lnSpc>
                <a:spcPts val="3197"/>
              </a:lnSpc>
            </a:pPr>
            <a:endParaRPr lang="en-US" sz="3045">
              <a:solidFill>
                <a:srgbClr val="FF3131"/>
              </a:solidFill>
              <a:latin typeface="Open Sans Extra Bold"/>
              <a:ea typeface="Open Sans Extra Bold"/>
              <a:cs typeface="Open Sans Extra Bold"/>
              <a:sym typeface="Open Sans Extra Bold"/>
            </a:endParaRPr>
          </a:p>
          <a:p>
            <a:pPr marL="657561" lvl="1" indent="-328781" algn="just">
              <a:lnSpc>
                <a:spcPts val="3197"/>
              </a:lnSpc>
              <a:buFont typeface="Arial"/>
              <a:buChar char="•"/>
            </a:pPr>
            <a:r>
              <a:rPr lang="en-US" sz="3045" i="1">
                <a:solidFill>
                  <a:srgbClr val="004AAD"/>
                </a:solidFill>
                <a:latin typeface="Open Sans Extra Bold Italics"/>
                <a:ea typeface="Open Sans Extra Bold Italics"/>
                <a:cs typeface="Open Sans Extra Bold Italics"/>
                <a:sym typeface="Open Sans Extra Bold Italics"/>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1471035" y="1868121"/>
            <a:ext cx="15361014" cy="7386638"/>
          </a:xfrm>
          <a:prstGeom prst="rect">
            <a:avLst/>
          </a:prstGeom>
        </p:spPr>
        <p:txBody>
          <a:bodyPr lIns="0" tIns="0" rIns="0" bIns="0" rtlCol="0" anchor="t">
            <a:spAutoFit/>
          </a:bodyPr>
          <a:lstStyle/>
          <a:p>
            <a:pPr algn="ctr">
              <a:lnSpc>
                <a:spcPts val="3223"/>
              </a:lnSpc>
              <a:spcBef>
                <a:spcPct val="0"/>
              </a:spcBef>
            </a:pPr>
            <a:r>
              <a:rPr lang="en-US" sz="3069" dirty="0">
                <a:solidFill>
                  <a:srgbClr val="000000"/>
                </a:solidFill>
                <a:latin typeface="Open Sans Extra Bold"/>
                <a:ea typeface="Open Sans Extra Bold"/>
                <a:cs typeface="Open Sans Extra Bold"/>
                <a:sym typeface="Open Sans Extra Bold"/>
              </a:rPr>
              <a:t>ДО ГЛАВИ 10 «УТРИМАННЯ СЛУЖБИ ЗАМОВНИКА ТА ІНЖИНІРИНГОВІ ПОСЛУГИ» ОКРЕМИМИ РЯДКАМИ ВКЛЮЧАЮТЬСЯ КОШТИ НА:</a:t>
            </a:r>
          </a:p>
          <a:p>
            <a:pPr algn="l">
              <a:lnSpc>
                <a:spcPts val="3223"/>
              </a:lnSpc>
              <a:spcBef>
                <a:spcPct val="0"/>
              </a:spcBef>
            </a:pPr>
            <a:endParaRPr lang="en-US" sz="3069" dirty="0">
              <a:solidFill>
                <a:srgbClr val="000000"/>
              </a:solidFill>
              <a:latin typeface="Open Sans Extra Bold"/>
              <a:ea typeface="Open Sans Extra Bold"/>
              <a:cs typeface="Open Sans Extra Bold"/>
              <a:sym typeface="Open Sans Extra Bold"/>
            </a:endParaRPr>
          </a:p>
          <a:p>
            <a:pPr algn="l">
              <a:lnSpc>
                <a:spcPts val="3223"/>
              </a:lnSpc>
              <a:spcBef>
                <a:spcPct val="0"/>
              </a:spcBef>
            </a:pPr>
            <a:r>
              <a:rPr lang="en-US" sz="3069" dirty="0">
                <a:solidFill>
                  <a:srgbClr val="000000"/>
                </a:solidFill>
                <a:latin typeface="Open Sans Extra Bold"/>
                <a:ea typeface="Open Sans Extra Bold"/>
                <a:cs typeface="Open Sans Extra Bold"/>
                <a:sym typeface="Open Sans Extra Bold"/>
              </a:rPr>
              <a:t>П. 4.32</a:t>
            </a:r>
          </a:p>
          <a:p>
            <a:pPr algn="l">
              <a:lnSpc>
                <a:spcPts val="3223"/>
              </a:lnSpc>
              <a:spcBef>
                <a:spcPct val="0"/>
              </a:spcBef>
            </a:pPr>
            <a:endParaRPr lang="en-US" sz="3069" dirty="0">
              <a:solidFill>
                <a:srgbClr val="000000"/>
              </a:solidFill>
              <a:latin typeface="Open Sans Extra Bold"/>
              <a:ea typeface="Open Sans Extra Bold"/>
              <a:cs typeface="Open Sans Extra Bold"/>
              <a:sym typeface="Open Sans Extra Bold"/>
            </a:endParaRPr>
          </a:p>
          <a:p>
            <a:pPr algn="l">
              <a:lnSpc>
                <a:spcPts val="3223"/>
              </a:lnSpc>
              <a:spcBef>
                <a:spcPct val="0"/>
              </a:spcBef>
            </a:pPr>
            <a:r>
              <a:rPr lang="en-US" sz="3069" dirty="0">
                <a:solidFill>
                  <a:srgbClr val="000000"/>
                </a:solidFill>
                <a:latin typeface="Open Sans Extra Bold"/>
                <a:ea typeface="Open Sans Extra Bold"/>
                <a:cs typeface="Open Sans Extra Bold"/>
                <a:sym typeface="Open Sans Extra Bold"/>
              </a:rPr>
              <a:t>1) </a:t>
            </a:r>
            <a:r>
              <a:rPr lang="en-US" sz="3069" dirty="0" err="1">
                <a:solidFill>
                  <a:srgbClr val="000000"/>
                </a:solidFill>
                <a:latin typeface="Open Sans Extra Bold"/>
                <a:ea typeface="Open Sans Extra Bold"/>
                <a:cs typeface="Open Sans Extra Bold"/>
                <a:sym typeface="Open Sans Extra Bold"/>
              </a:rPr>
              <a:t>утримання</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служби</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замовника</a:t>
            </a:r>
            <a:r>
              <a:rPr lang="en-US" sz="3069" dirty="0">
                <a:solidFill>
                  <a:srgbClr val="000000"/>
                </a:solidFill>
                <a:latin typeface="Open Sans Extra Bold"/>
                <a:ea typeface="Open Sans Extra Bold"/>
                <a:cs typeface="Open Sans Extra Bold"/>
                <a:sym typeface="Open Sans Extra Bold"/>
              </a:rPr>
              <a:t> в </a:t>
            </a:r>
            <a:r>
              <a:rPr lang="en-US" sz="3069" dirty="0" err="1">
                <a:solidFill>
                  <a:srgbClr val="000000"/>
                </a:solidFill>
                <a:latin typeface="Open Sans Extra Bold"/>
                <a:ea typeface="Open Sans Extra Bold"/>
                <a:cs typeface="Open Sans Extra Bold"/>
                <a:sym typeface="Open Sans Extra Bold"/>
              </a:rPr>
              <a:t>розмірі</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який</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складає</a:t>
            </a:r>
            <a:r>
              <a:rPr lang="en-US" sz="3069" dirty="0">
                <a:solidFill>
                  <a:srgbClr val="000000"/>
                </a:solidFill>
                <a:latin typeface="Open Sans Extra Bold"/>
                <a:ea typeface="Open Sans Extra Bold"/>
                <a:cs typeface="Open Sans Extra Bold"/>
                <a:sym typeface="Open Sans Extra Bold"/>
              </a:rPr>
              <a:t> 1 % </a:t>
            </a:r>
            <a:r>
              <a:rPr lang="en-US" sz="3069" dirty="0" err="1">
                <a:solidFill>
                  <a:srgbClr val="000000"/>
                </a:solidFill>
                <a:latin typeface="Open Sans Extra Bold"/>
                <a:ea typeface="Open Sans Extra Bold"/>
                <a:cs typeface="Open Sans Extra Bold"/>
                <a:sym typeface="Open Sans Extra Bold"/>
              </a:rPr>
              <a:t>від</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підсумку</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глав</a:t>
            </a:r>
            <a:r>
              <a:rPr lang="en-US" sz="3069" dirty="0">
                <a:solidFill>
                  <a:srgbClr val="000000"/>
                </a:solidFill>
                <a:latin typeface="Open Sans Extra Bold"/>
                <a:ea typeface="Open Sans Extra Bold"/>
                <a:cs typeface="Open Sans Extra Bold"/>
                <a:sym typeface="Open Sans Extra Bold"/>
              </a:rPr>
              <a:t> 1 - 9</a:t>
            </a:r>
          </a:p>
          <a:p>
            <a:pPr algn="l">
              <a:lnSpc>
                <a:spcPts val="3223"/>
              </a:lnSpc>
              <a:spcBef>
                <a:spcPct val="0"/>
              </a:spcBef>
            </a:pPr>
            <a:endParaRPr lang="en-US" sz="3069" dirty="0">
              <a:solidFill>
                <a:srgbClr val="000000"/>
              </a:solidFill>
              <a:latin typeface="Open Sans Extra Bold"/>
              <a:ea typeface="Open Sans Extra Bold"/>
              <a:cs typeface="Open Sans Extra Bold"/>
              <a:sym typeface="Open Sans Extra Bold"/>
            </a:endParaRPr>
          </a:p>
          <a:p>
            <a:pPr algn="l">
              <a:lnSpc>
                <a:spcPts val="3223"/>
              </a:lnSpc>
              <a:spcBef>
                <a:spcPct val="0"/>
              </a:spcBef>
            </a:pPr>
            <a:r>
              <a:rPr lang="en-US" sz="3069" dirty="0">
                <a:solidFill>
                  <a:srgbClr val="000000"/>
                </a:solidFill>
                <a:latin typeface="Open Sans Extra Bold"/>
                <a:ea typeface="Open Sans Extra Bold"/>
                <a:cs typeface="Open Sans Extra Bold"/>
                <a:sym typeface="Open Sans Extra Bold"/>
              </a:rPr>
              <a:t>2) </a:t>
            </a:r>
            <a:r>
              <a:rPr lang="en-US" sz="3069" dirty="0" err="1">
                <a:solidFill>
                  <a:srgbClr val="000000"/>
                </a:solidFill>
                <a:latin typeface="Open Sans Extra Bold"/>
                <a:ea typeface="Open Sans Extra Bold"/>
                <a:cs typeface="Open Sans Extra Bold"/>
                <a:sym typeface="Open Sans Extra Bold"/>
              </a:rPr>
              <a:t>здійснення</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технічного</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нагляду</a:t>
            </a:r>
            <a:r>
              <a:rPr lang="en-US" sz="3069" dirty="0">
                <a:solidFill>
                  <a:srgbClr val="000000"/>
                </a:solidFill>
                <a:latin typeface="Open Sans Extra Bold"/>
                <a:ea typeface="Open Sans Extra Bold"/>
                <a:cs typeface="Open Sans Extra Bold"/>
                <a:sym typeface="Open Sans Extra Bold"/>
              </a:rPr>
              <a:t> в </a:t>
            </a:r>
            <a:r>
              <a:rPr lang="en-US" sz="3069" dirty="0" err="1">
                <a:solidFill>
                  <a:srgbClr val="000000"/>
                </a:solidFill>
                <a:latin typeface="Open Sans Extra Bold"/>
                <a:ea typeface="Open Sans Extra Bold"/>
                <a:cs typeface="Open Sans Extra Bold"/>
                <a:sym typeface="Open Sans Extra Bold"/>
              </a:rPr>
              <a:t>розмірі</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який</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складає</a:t>
            </a:r>
            <a:r>
              <a:rPr lang="en-US" sz="3069" dirty="0">
                <a:solidFill>
                  <a:srgbClr val="000000"/>
                </a:solidFill>
                <a:latin typeface="Open Sans Extra Bold"/>
                <a:ea typeface="Open Sans Extra Bold"/>
                <a:cs typeface="Open Sans Extra Bold"/>
                <a:sym typeface="Open Sans Extra Bold"/>
              </a:rPr>
              <a:t> 1,5 % </a:t>
            </a:r>
            <a:r>
              <a:rPr lang="en-US" sz="3069" dirty="0" err="1">
                <a:solidFill>
                  <a:srgbClr val="000000"/>
                </a:solidFill>
                <a:latin typeface="Open Sans Extra Bold"/>
                <a:ea typeface="Open Sans Extra Bold"/>
                <a:cs typeface="Open Sans Extra Bold"/>
                <a:sym typeface="Open Sans Extra Bold"/>
              </a:rPr>
              <a:t>від</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підсумку</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глав</a:t>
            </a:r>
            <a:r>
              <a:rPr lang="en-US" sz="3069" dirty="0">
                <a:solidFill>
                  <a:srgbClr val="000000"/>
                </a:solidFill>
                <a:latin typeface="Open Sans Extra Bold"/>
                <a:ea typeface="Open Sans Extra Bold"/>
                <a:cs typeface="Open Sans Extra Bold"/>
                <a:sym typeface="Open Sans Extra Bold"/>
              </a:rPr>
              <a:t> </a:t>
            </a:r>
            <a:r>
              <a:rPr lang="en-US" sz="3069" dirty="0">
                <a:solidFill>
                  <a:srgbClr val="004AAD"/>
                </a:solidFill>
                <a:latin typeface="Open Sans Extra Bold"/>
                <a:ea typeface="Open Sans Extra Bold"/>
                <a:cs typeface="Open Sans Extra Bold"/>
                <a:sym typeface="Open Sans Extra Bold"/>
              </a:rPr>
              <a:t>1 – 9*</a:t>
            </a:r>
          </a:p>
          <a:p>
            <a:pPr algn="l">
              <a:lnSpc>
                <a:spcPts val="3223"/>
              </a:lnSpc>
              <a:spcBef>
                <a:spcPct val="0"/>
              </a:spcBef>
            </a:pPr>
            <a:endParaRPr lang="en-US" sz="3069" dirty="0">
              <a:solidFill>
                <a:srgbClr val="004AAD"/>
              </a:solidFill>
              <a:latin typeface="Open Sans Extra Bold"/>
              <a:ea typeface="Open Sans Extra Bold"/>
              <a:cs typeface="Open Sans Extra Bold"/>
              <a:sym typeface="Open Sans Extra Bold"/>
            </a:endParaRPr>
          </a:p>
          <a:p>
            <a:pPr algn="l">
              <a:lnSpc>
                <a:spcPts val="3223"/>
              </a:lnSpc>
              <a:spcBef>
                <a:spcPct val="0"/>
              </a:spcBef>
            </a:pPr>
            <a:r>
              <a:rPr lang="en-US" sz="3069" dirty="0">
                <a:solidFill>
                  <a:srgbClr val="000000"/>
                </a:solidFill>
                <a:latin typeface="Open Sans Extra Bold"/>
                <a:ea typeface="Open Sans Extra Bold"/>
                <a:cs typeface="Open Sans Extra Bold"/>
                <a:sym typeface="Open Sans Extra Bold"/>
              </a:rPr>
              <a:t>3) </a:t>
            </a:r>
            <a:r>
              <a:rPr lang="en-US" sz="3069" dirty="0" err="1">
                <a:solidFill>
                  <a:srgbClr val="000000"/>
                </a:solidFill>
                <a:latin typeface="Open Sans Extra Bold"/>
                <a:ea typeface="Open Sans Extra Bold"/>
                <a:cs typeface="Open Sans Extra Bold"/>
                <a:sym typeface="Open Sans Extra Bold"/>
              </a:rPr>
              <a:t>надання</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послуг</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інженера-консультанта</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за</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договором</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про</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надання</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інженерно-консультаційних</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послуг</a:t>
            </a:r>
            <a:r>
              <a:rPr lang="en-US" sz="3069" dirty="0">
                <a:solidFill>
                  <a:srgbClr val="000000"/>
                </a:solidFill>
                <a:latin typeface="Open Sans Extra Bold"/>
                <a:ea typeface="Open Sans Extra Bold"/>
                <a:cs typeface="Open Sans Extra Bold"/>
                <a:sym typeface="Open Sans Extra Bold"/>
              </a:rPr>
              <a:t> в </a:t>
            </a:r>
            <a:r>
              <a:rPr lang="en-US" sz="3069" dirty="0" err="1">
                <a:solidFill>
                  <a:srgbClr val="000000"/>
                </a:solidFill>
                <a:latin typeface="Open Sans Extra Bold"/>
                <a:ea typeface="Open Sans Extra Bold"/>
                <a:cs typeface="Open Sans Extra Bold"/>
                <a:sym typeface="Open Sans Extra Bold"/>
              </a:rPr>
              <a:t>розмірі</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який</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складає</a:t>
            </a:r>
            <a:r>
              <a:rPr lang="en-US" sz="3069" dirty="0">
                <a:solidFill>
                  <a:srgbClr val="000000"/>
                </a:solidFill>
                <a:latin typeface="Open Sans Extra Bold"/>
                <a:ea typeface="Open Sans Extra Bold"/>
                <a:cs typeface="Open Sans Extra Bold"/>
                <a:sym typeface="Open Sans Extra Bold"/>
              </a:rPr>
              <a:t> 3 % </a:t>
            </a:r>
            <a:r>
              <a:rPr lang="en-US" sz="3069" dirty="0" err="1">
                <a:solidFill>
                  <a:srgbClr val="000000"/>
                </a:solidFill>
                <a:latin typeface="Open Sans Extra Bold"/>
                <a:ea typeface="Open Sans Extra Bold"/>
                <a:cs typeface="Open Sans Extra Bold"/>
                <a:sym typeface="Open Sans Extra Bold"/>
              </a:rPr>
              <a:t>від</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підсумку</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глав</a:t>
            </a:r>
            <a:r>
              <a:rPr lang="en-US" sz="3069" dirty="0">
                <a:solidFill>
                  <a:srgbClr val="000000"/>
                </a:solidFill>
                <a:latin typeface="Open Sans Extra Bold"/>
                <a:ea typeface="Open Sans Extra Bold"/>
                <a:cs typeface="Open Sans Extra Bold"/>
                <a:sym typeface="Open Sans Extra Bold"/>
              </a:rPr>
              <a:t> </a:t>
            </a:r>
            <a:r>
              <a:rPr lang="en-US" sz="3069" dirty="0">
                <a:solidFill>
                  <a:srgbClr val="004AAD"/>
                </a:solidFill>
                <a:latin typeface="Open Sans Extra Bold"/>
                <a:ea typeface="Open Sans Extra Bold"/>
                <a:cs typeface="Open Sans Extra Bold"/>
                <a:sym typeface="Open Sans Extra Bold"/>
              </a:rPr>
              <a:t>1 – 9*</a:t>
            </a:r>
            <a:endParaRPr lang="uk-UA" sz="3069" dirty="0">
              <a:solidFill>
                <a:srgbClr val="004AAD"/>
              </a:solidFill>
              <a:latin typeface="Open Sans Extra Bold"/>
              <a:ea typeface="Open Sans Extra Bold"/>
              <a:cs typeface="Open Sans Extra Bold"/>
              <a:sym typeface="Open Sans Extra Bold"/>
            </a:endParaRPr>
          </a:p>
          <a:p>
            <a:pPr algn="l">
              <a:lnSpc>
                <a:spcPts val="3223"/>
              </a:lnSpc>
              <a:spcBef>
                <a:spcPct val="0"/>
              </a:spcBef>
            </a:pPr>
            <a:endParaRPr lang="en-US" sz="3069" dirty="0">
              <a:solidFill>
                <a:srgbClr val="004AAD"/>
              </a:solidFill>
              <a:latin typeface="Open Sans Extra Bold"/>
              <a:ea typeface="Open Sans Extra Bold"/>
              <a:cs typeface="Open Sans Extra Bold"/>
              <a:sym typeface="Open Sans Extra Bold"/>
            </a:endParaRPr>
          </a:p>
          <a:p>
            <a:pPr algn="l">
              <a:lnSpc>
                <a:spcPts val="3223"/>
              </a:lnSpc>
              <a:spcBef>
                <a:spcPct val="0"/>
              </a:spcBef>
            </a:pPr>
            <a:endParaRPr lang="en-US" sz="3069" dirty="0">
              <a:solidFill>
                <a:srgbClr val="004AAD"/>
              </a:solidFill>
              <a:latin typeface="Open Sans Extra Bold"/>
              <a:ea typeface="Open Sans Extra Bold"/>
              <a:cs typeface="Open Sans Extra Bold"/>
              <a:sym typeface="Open Sans Extra Bold"/>
            </a:endParaRPr>
          </a:p>
          <a:p>
            <a:pPr algn="just">
              <a:lnSpc>
                <a:spcPts val="3223"/>
              </a:lnSpc>
              <a:spcBef>
                <a:spcPct val="0"/>
              </a:spcBef>
            </a:pP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без</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урахування</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вартості</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технологічного</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обладнання</a:t>
            </a:r>
            <a:r>
              <a:rPr lang="en-US" sz="3069" dirty="0">
                <a:solidFill>
                  <a:srgbClr val="004AAD"/>
                </a:solidFill>
                <a:latin typeface="Open Sans Extra Bold"/>
                <a:ea typeface="Open Sans Extra Bold"/>
                <a:cs typeface="Open Sans Extra Bold"/>
                <a:sym typeface="Open Sans Extra Bold"/>
              </a:rPr>
              <a:t>, у </a:t>
            </a:r>
            <a:r>
              <a:rPr lang="en-US" sz="3069" dirty="0" err="1">
                <a:solidFill>
                  <a:srgbClr val="004AAD"/>
                </a:solidFill>
                <a:latin typeface="Open Sans Extra Bold"/>
                <a:ea typeface="Open Sans Extra Bold"/>
                <a:cs typeface="Open Sans Extra Bold"/>
                <a:sym typeface="Open Sans Extra Bold"/>
              </a:rPr>
              <a:t>тому</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числі</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медичного</a:t>
            </a:r>
            <a:r>
              <a:rPr lang="en-US" sz="3069" dirty="0">
                <a:solidFill>
                  <a:srgbClr val="004AAD"/>
                </a:solidFill>
                <a:latin typeface="Open Sans Extra Bold"/>
                <a:ea typeface="Open Sans Extra Bold"/>
                <a:cs typeface="Open Sans Extra Bold"/>
                <a:sym typeface="Open Sans Extra Bold"/>
              </a:rPr>
              <a:t>, а </a:t>
            </a:r>
            <a:r>
              <a:rPr lang="en-US" sz="3069" dirty="0" err="1">
                <a:solidFill>
                  <a:srgbClr val="004AAD"/>
                </a:solidFill>
                <a:latin typeface="Open Sans Extra Bold"/>
                <a:ea typeface="Open Sans Extra Bold"/>
                <a:cs typeface="Open Sans Extra Bold"/>
                <a:sym typeface="Open Sans Extra Bold"/>
              </a:rPr>
              <a:t>також</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меблів</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та</a:t>
            </a:r>
            <a:r>
              <a:rPr lang="en-US" sz="3069" dirty="0">
                <a:solidFill>
                  <a:srgbClr val="004AAD"/>
                </a:solidFill>
                <a:latin typeface="Open Sans Extra Bold"/>
                <a:ea typeface="Open Sans Extra Bold"/>
                <a:cs typeface="Open Sans Extra Bold"/>
                <a:sym typeface="Open Sans Extra Bold"/>
              </a:rPr>
              <a:t> </a:t>
            </a:r>
            <a:r>
              <a:rPr lang="en-US" sz="3069" dirty="0" err="1">
                <a:solidFill>
                  <a:srgbClr val="004AAD"/>
                </a:solidFill>
                <a:latin typeface="Open Sans Extra Bold"/>
                <a:ea typeface="Open Sans Extra Bold"/>
                <a:cs typeface="Open Sans Extra Bold"/>
                <a:sym typeface="Open Sans Extra Bold"/>
              </a:rPr>
              <a:t>інвентаря</a:t>
            </a:r>
            <a:endParaRPr lang="en-US" sz="3069" dirty="0">
              <a:solidFill>
                <a:srgbClr val="004AAD"/>
              </a:solidFill>
              <a:latin typeface="Open Sans Extra Bold"/>
              <a:ea typeface="Open Sans Extra Bold"/>
              <a:cs typeface="Open Sans Extra Bold"/>
              <a:sym typeface="Open Sans Extra Bold"/>
            </a:endParaRPr>
          </a:p>
        </p:txBody>
      </p:sp>
      <p:sp>
        <p:nvSpPr>
          <p:cNvPr id="4" name="TextBox 4"/>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КНУ НАСТАНОВА З ВИЗНАЧЕННЯ ВАРТОСТІ БУДІВНИЦТВА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1471035" y="1868121"/>
            <a:ext cx="15361014" cy="7621333"/>
          </a:xfrm>
          <a:prstGeom prst="rect">
            <a:avLst/>
          </a:prstGeom>
        </p:spPr>
        <p:txBody>
          <a:bodyPr lIns="0" tIns="0" rIns="0" bIns="0" rtlCol="0" anchor="t">
            <a:spAutoFit/>
          </a:bodyPr>
          <a:lstStyle/>
          <a:p>
            <a:pPr algn="just">
              <a:lnSpc>
                <a:spcPts val="3223"/>
              </a:lnSpc>
            </a:pPr>
            <a:r>
              <a:rPr lang="en-US" sz="3069">
                <a:solidFill>
                  <a:srgbClr val="000000"/>
                </a:solidFill>
                <a:latin typeface="Open Sans Extra Bold"/>
                <a:ea typeface="Open Sans Extra Bold"/>
                <a:cs typeface="Open Sans Extra Bold"/>
                <a:sym typeface="Open Sans Extra Bold"/>
              </a:rPr>
              <a:t> Технологічне обладнання – обладнання, що встановлюється для виготовлення продукції (надання послуг) відповідно до функціонального призначення об’єкта будівництва</a:t>
            </a:r>
          </a:p>
          <a:p>
            <a:pPr algn="just">
              <a:lnSpc>
                <a:spcPts val="3223"/>
              </a:lnSpc>
            </a:pPr>
            <a:endParaRPr lang="en-US" sz="3069">
              <a:solidFill>
                <a:srgbClr val="000000"/>
              </a:solidFill>
              <a:latin typeface="Open Sans Extra Bold"/>
              <a:ea typeface="Open Sans Extra Bold"/>
              <a:cs typeface="Open Sans Extra Bold"/>
              <a:sym typeface="Open Sans Extra Bold"/>
            </a:endParaRPr>
          </a:p>
          <a:p>
            <a:pPr algn="just">
              <a:lnSpc>
                <a:spcPts val="3223"/>
              </a:lnSpc>
            </a:pPr>
            <a:r>
              <a:rPr lang="en-US" sz="3069">
                <a:solidFill>
                  <a:srgbClr val="000000"/>
                </a:solidFill>
                <a:latin typeface="Open Sans Extra Bold"/>
                <a:ea typeface="Open Sans Extra Bold"/>
                <a:cs typeface="Open Sans Extra Bold"/>
                <a:sym typeface="Open Sans Extra Bold"/>
              </a:rPr>
              <a:t>Відповідно до ДБН А.2.2-3:2014 «Склад та зміст проектної документації», в складі проекту невиробничого призначення мають бути технологічні рішення в складі яких, за наявності, вказується й технологічне обладнання.</a:t>
            </a:r>
          </a:p>
          <a:p>
            <a:pPr algn="just">
              <a:lnSpc>
                <a:spcPts val="3223"/>
              </a:lnSpc>
            </a:pPr>
            <a:endParaRPr lang="en-US" sz="3069">
              <a:solidFill>
                <a:srgbClr val="000000"/>
              </a:solidFill>
              <a:latin typeface="Open Sans Extra Bold"/>
              <a:ea typeface="Open Sans Extra Bold"/>
              <a:cs typeface="Open Sans Extra Bold"/>
              <a:sym typeface="Open Sans Extra Bold"/>
            </a:endParaRPr>
          </a:p>
          <a:p>
            <a:pPr algn="just">
              <a:lnSpc>
                <a:spcPts val="3223"/>
              </a:lnSpc>
            </a:pPr>
            <a:r>
              <a:rPr lang="en-US" sz="3069">
                <a:solidFill>
                  <a:srgbClr val="000000"/>
                </a:solidFill>
                <a:latin typeface="Open Sans Extra Bold"/>
                <a:ea typeface="Open Sans Extra Bold"/>
                <a:cs typeface="Open Sans Extra Bold"/>
                <a:sym typeface="Open Sans Extra Bold"/>
              </a:rPr>
              <a:t>  Якщо мова йде про об’єкти виробничого призначення та лінійних об’єктів інженерно-транспортної інфраструктури, то в складі проекту передбачається технологічна частина, в якій має бути наведено обгрунтування та склад відповідного обладнання.</a:t>
            </a:r>
          </a:p>
          <a:p>
            <a:pPr algn="just">
              <a:lnSpc>
                <a:spcPts val="3223"/>
              </a:lnSpc>
            </a:pPr>
            <a:r>
              <a:rPr lang="en-US" sz="3069">
                <a:solidFill>
                  <a:srgbClr val="000000"/>
                </a:solidFill>
                <a:latin typeface="Open Sans Extra Bold"/>
                <a:ea typeface="Open Sans Extra Bold"/>
                <a:cs typeface="Open Sans Extra Bold"/>
                <a:sym typeface="Open Sans Extra Bold"/>
              </a:rPr>
              <a:t> </a:t>
            </a:r>
          </a:p>
          <a:p>
            <a:pPr algn="just">
              <a:lnSpc>
                <a:spcPts val="3223"/>
              </a:lnSpc>
            </a:pPr>
            <a:r>
              <a:rPr lang="en-US" sz="3069" i="1">
                <a:solidFill>
                  <a:srgbClr val="004AAD"/>
                </a:solidFill>
                <a:latin typeface="Open Sans Extra Bold Italics"/>
                <a:ea typeface="Open Sans Extra Bold Italics"/>
                <a:cs typeface="Open Sans Extra Bold Italics"/>
                <a:sym typeface="Open Sans Extra Bold Italics"/>
              </a:rPr>
              <a:t> Оскільки, приналежність обладнання визначається не тільки його видом, а й функціональним призначенням будівлі та системи до якої таке обладнання належить, то без проектної документації однозначно відповісти на дані питання немає можливості.</a:t>
            </a:r>
          </a:p>
          <a:p>
            <a:pPr algn="just">
              <a:lnSpc>
                <a:spcPts val="3223"/>
              </a:lnSpc>
              <a:spcBef>
                <a:spcPct val="0"/>
              </a:spcBef>
            </a:pPr>
            <a:endParaRPr lang="en-US" sz="3069" i="1">
              <a:solidFill>
                <a:srgbClr val="004AAD"/>
              </a:solidFill>
              <a:latin typeface="Open Sans Extra Bold Italics"/>
              <a:ea typeface="Open Sans Extra Bold Italics"/>
              <a:cs typeface="Open Sans Extra Bold Italics"/>
              <a:sym typeface="Open Sans Extra Bold Italics"/>
            </a:endParaRPr>
          </a:p>
        </p:txBody>
      </p:sp>
      <p:sp>
        <p:nvSpPr>
          <p:cNvPr id="4" name="TextBox 4"/>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КНУ НАСТАНОВА З ВИЗНАЧЕННЯ ВАРТОСТІ БУДІВНИЦТВА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1569079" y="1866900"/>
            <a:ext cx="15361014" cy="8617744"/>
          </a:xfrm>
          <a:prstGeom prst="rect">
            <a:avLst/>
          </a:prstGeom>
        </p:spPr>
        <p:txBody>
          <a:bodyPr lIns="0" tIns="0" rIns="0" bIns="0" rtlCol="0" anchor="t">
            <a:spAutoFit/>
          </a:bodyPr>
          <a:lstStyle/>
          <a:p>
            <a:pPr algn="just">
              <a:lnSpc>
                <a:spcPts val="3223"/>
              </a:lnSpc>
            </a:pPr>
            <a:r>
              <a:rPr lang="en-US" sz="3069" b="1" dirty="0">
                <a:solidFill>
                  <a:srgbClr val="000000"/>
                </a:solidFill>
                <a:latin typeface="Open Sans Extra Bold"/>
                <a:ea typeface="Open Sans Extra Bold"/>
                <a:cs typeface="Open Sans Extra Bold"/>
                <a:sym typeface="Open Sans Extra Bold"/>
              </a:rPr>
              <a:t>п. 4.32.7 </a:t>
            </a:r>
            <a:r>
              <a:rPr lang="en-US" sz="3069" b="1" dirty="0" err="1">
                <a:solidFill>
                  <a:srgbClr val="000000"/>
                </a:solidFill>
                <a:latin typeface="Open Sans Extra Bold"/>
                <a:ea typeface="Open Sans Extra Bold"/>
                <a:cs typeface="Open Sans Extra Bold"/>
                <a:sym typeface="Open Sans Extra Bold"/>
              </a:rPr>
              <a:t>Розмір</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коштів</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що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включається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глави</a:t>
            </a:r>
            <a:r>
              <a:rPr lang="en-US" sz="3069" b="1" dirty="0">
                <a:solidFill>
                  <a:srgbClr val="000000"/>
                </a:solidFill>
                <a:latin typeface="Open Sans Extra Bold"/>
                <a:ea typeface="Open Sans Extra Bold"/>
                <a:cs typeface="Open Sans Extra Bold"/>
                <a:sym typeface="Open Sans Extra Bold"/>
              </a:rPr>
              <a:t> 10 «</a:t>
            </a:r>
            <a:r>
              <a:rPr lang="en-US" sz="3069" b="1" dirty="0" err="1">
                <a:solidFill>
                  <a:srgbClr val="000000"/>
                </a:solidFill>
                <a:latin typeface="Open Sans Extra Bold"/>
                <a:ea typeface="Open Sans Extra Bold"/>
                <a:cs typeface="Open Sans Extra Bold"/>
                <a:sym typeface="Open Sans Extra Bold"/>
              </a:rPr>
              <a:t>Утримання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служби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замовника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та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інжинірингові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послуги</a:t>
            </a:r>
            <a:r>
              <a:rPr lang="en-US" sz="3069" b="1" dirty="0">
                <a:solidFill>
                  <a:srgbClr val="000000"/>
                </a:solidFill>
                <a:latin typeface="Open Sans Extra Bold"/>
                <a:ea typeface="Open Sans Extra Bold"/>
                <a:cs typeface="Open Sans Extra Bold"/>
                <a:sym typeface="Open Sans Extra Bold"/>
              </a:rPr>
              <a:t>» ЗКР </a:t>
            </a:r>
            <a:r>
              <a:rPr lang="en-US" sz="3069" b="1" dirty="0" err="1">
                <a:solidFill>
                  <a:srgbClr val="000000"/>
                </a:solidFill>
                <a:latin typeface="Open Sans Extra Bold"/>
                <a:ea typeface="Open Sans Extra Bold"/>
                <a:cs typeface="Open Sans Extra Bold"/>
                <a:sym typeface="Open Sans Extra Bold"/>
              </a:rPr>
              <a:t>на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етапі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складання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інвесторської</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кошторисної</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документації</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не</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може</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перевищувати</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вартісних</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показників</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визначених</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пунктом</a:t>
            </a:r>
            <a:r>
              <a:rPr lang="en-US" sz="3069" dirty="0">
                <a:solidFill>
                  <a:srgbClr val="000000"/>
                </a:solidFill>
                <a:latin typeface="Open Sans Extra Bold"/>
                <a:ea typeface="Open Sans Extra Bold"/>
                <a:cs typeface="Open Sans Extra Bold"/>
                <a:sym typeface="Open Sans Extra Bold"/>
              </a:rPr>
              <a:t> 4.32. </a:t>
            </a:r>
            <a:r>
              <a:rPr lang="en-US" sz="3069" dirty="0" err="1">
                <a:solidFill>
                  <a:srgbClr val="000000"/>
                </a:solidFill>
                <a:latin typeface="Open Sans Extra Bold"/>
                <a:ea typeface="Open Sans Extra Bold"/>
                <a:cs typeface="Open Sans Extra Bold"/>
                <a:sym typeface="Open Sans Extra Bold"/>
              </a:rPr>
              <a:t>цієї</a:t>
            </a:r>
            <a:r>
              <a:rPr lang="en-US" sz="3069" dirty="0">
                <a:solidFill>
                  <a:srgbClr val="000000"/>
                </a:solidFill>
                <a:latin typeface="Open Sans Extra Bold"/>
                <a:ea typeface="Open Sans Extra Bold"/>
                <a:cs typeface="Open Sans Extra Bold"/>
                <a:sym typeface="Open Sans Extra Bold"/>
              </a:rPr>
              <a:t> </a:t>
            </a:r>
            <a:r>
              <a:rPr lang="en-US" sz="3069" dirty="0" err="1">
                <a:solidFill>
                  <a:srgbClr val="000000"/>
                </a:solidFill>
                <a:latin typeface="Open Sans Extra Bold"/>
                <a:ea typeface="Open Sans Extra Bold"/>
                <a:cs typeface="Open Sans Extra Bold"/>
                <a:sym typeface="Open Sans Extra Bold"/>
              </a:rPr>
              <a:t>Настанови</a:t>
            </a:r>
            <a:r>
              <a:rPr lang="en-US" sz="3069" dirty="0">
                <a:solidFill>
                  <a:srgbClr val="000000"/>
                </a:solidFill>
                <a:latin typeface="Open Sans Extra Bold"/>
                <a:ea typeface="Open Sans Extra Bold"/>
                <a:cs typeface="Open Sans Extra Bold"/>
                <a:sym typeface="Open Sans Extra Bold"/>
              </a:rPr>
              <a:t>, </a:t>
            </a:r>
            <a:r>
              <a:rPr lang="en-US" sz="3069" b="1" dirty="0">
                <a:solidFill>
                  <a:srgbClr val="00B0F0"/>
                </a:solidFill>
                <a:latin typeface="Open Sans Extra Bold"/>
                <a:ea typeface="Open Sans Extra Bold"/>
                <a:cs typeface="Open Sans Extra Bold"/>
                <a:sym typeface="Open Sans Extra Bold"/>
              </a:rPr>
              <a:t>є </a:t>
            </a:r>
            <a:r>
              <a:rPr lang="en-US" sz="3069" b="1" dirty="0" err="1">
                <a:solidFill>
                  <a:srgbClr val="00B0F0"/>
                </a:solidFill>
                <a:latin typeface="Open Sans Extra Bold"/>
                <a:ea typeface="Open Sans Extra Bold"/>
                <a:cs typeface="Open Sans Extra Bold"/>
                <a:sym typeface="Open Sans Extra Bold"/>
              </a:rPr>
              <a:t>лімітом</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відповідних</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коштів</a:t>
            </a:r>
            <a:r>
              <a:rPr lang="en-US" sz="3069" b="1" dirty="0">
                <a:solidFill>
                  <a:srgbClr val="00B0F0"/>
                </a:solidFill>
                <a:latin typeface="Open Sans Extra Bold"/>
                <a:ea typeface="Open Sans Extra Bold"/>
                <a:cs typeface="Open Sans Extra Bold"/>
                <a:sym typeface="Open Sans Extra Bold"/>
              </a:rPr>
              <a:t> і </a:t>
            </a:r>
            <a:r>
              <a:rPr lang="en-US" sz="3069" b="1" dirty="0" err="1">
                <a:solidFill>
                  <a:srgbClr val="00B0F0"/>
                </a:solidFill>
                <a:latin typeface="Open Sans Extra Bold"/>
                <a:ea typeface="Open Sans Extra Bold"/>
                <a:cs typeface="Open Sans Extra Bold"/>
                <a:sym typeface="Open Sans Extra Bold"/>
              </a:rPr>
              <a:t>підставою</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для</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визначення</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очікуваної</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вартості</a:t>
            </a:r>
            <a:r>
              <a:rPr lang="en-US" sz="3069" b="1" dirty="0">
                <a:solidFill>
                  <a:srgbClr val="00B0F0"/>
                </a:solidFill>
                <a:latin typeface="Open Sans Extra Bold"/>
                <a:ea typeface="Open Sans Extra Bold"/>
                <a:cs typeface="Open Sans Extra Bold"/>
                <a:sym typeface="Open Sans Extra Bold"/>
              </a:rPr>
              <a:t> </a:t>
            </a:r>
            <a:r>
              <a:rPr lang="en-US" sz="3069" b="1" dirty="0" err="1">
                <a:solidFill>
                  <a:srgbClr val="00B0F0"/>
                </a:solidFill>
                <a:latin typeface="Open Sans Extra Bold"/>
                <a:ea typeface="Open Sans Extra Bold"/>
                <a:cs typeface="Open Sans Extra Bold"/>
                <a:sym typeface="Open Sans Extra Bold"/>
              </a:rPr>
              <a:t>закупівель</a:t>
            </a:r>
            <a:r>
              <a:rPr lang="en-US" sz="3069" b="1" dirty="0">
                <a:solidFill>
                  <a:srgbClr val="000000"/>
                </a:solidFill>
                <a:latin typeface="Open Sans Extra Bold"/>
                <a:ea typeface="Open Sans Extra Bold"/>
                <a:cs typeface="Open Sans Extra Bold"/>
                <a:sym typeface="Open Sans Extra Bold"/>
              </a:rPr>
              <a:t>. </a:t>
            </a:r>
          </a:p>
          <a:p>
            <a:pPr algn="just">
              <a:lnSpc>
                <a:spcPts val="3223"/>
              </a:lnSpc>
            </a:pPr>
            <a:endParaRPr lang="en-US" sz="3069" b="1" dirty="0">
              <a:solidFill>
                <a:srgbClr val="000000"/>
              </a:solidFill>
              <a:latin typeface="Open Sans Extra Bold"/>
              <a:ea typeface="Open Sans Extra Bold"/>
              <a:cs typeface="Open Sans Extra Bold"/>
              <a:sym typeface="Open Sans Extra Bold"/>
            </a:endParaRPr>
          </a:p>
          <a:p>
            <a:pPr algn="just">
              <a:lnSpc>
                <a:spcPts val="3223"/>
              </a:lnSpc>
            </a:pPr>
            <a:endParaRPr lang="en-US" sz="3069" b="1" dirty="0">
              <a:solidFill>
                <a:srgbClr val="000000"/>
              </a:solidFill>
              <a:latin typeface="Open Sans Extra Bold"/>
              <a:ea typeface="Open Sans Extra Bold"/>
              <a:cs typeface="Open Sans Extra Bold"/>
              <a:sym typeface="Open Sans Extra Bold"/>
            </a:endParaRPr>
          </a:p>
          <a:p>
            <a:pPr algn="just">
              <a:lnSpc>
                <a:spcPts val="3223"/>
              </a:lnSpc>
            </a:pPr>
            <a:r>
              <a:rPr lang="en-US" sz="3069" b="1" dirty="0">
                <a:solidFill>
                  <a:srgbClr val="000000"/>
                </a:solidFill>
                <a:latin typeface="Open Sans Extra Bold"/>
                <a:ea typeface="Open Sans Extra Bold"/>
                <a:cs typeface="Open Sans Extra Bold"/>
                <a:sym typeface="Open Sans Extra Bold"/>
              </a:rPr>
              <a:t> 4.32.5. </a:t>
            </a:r>
            <a:r>
              <a:rPr lang="en-US" sz="3069" b="1" dirty="0" err="1">
                <a:solidFill>
                  <a:srgbClr val="7030A0"/>
                </a:solidFill>
                <a:latin typeface="Open Sans Extra Bold"/>
                <a:ea typeface="Open Sans Extra Bold"/>
                <a:cs typeface="Open Sans Extra Bold"/>
                <a:sym typeface="Open Sans Extra Bold"/>
              </a:rPr>
              <a:t>Взаєморозрахунки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здійснення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технічного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нагляду</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та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надання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послуг</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інженера-консультанта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проводяться</a:t>
            </a:r>
            <a:r>
              <a:rPr lang="en-US" sz="3069" b="1" dirty="0">
                <a:solidFill>
                  <a:srgbClr val="000000"/>
                </a:solidFill>
                <a:latin typeface="Open Sans Extra Bold"/>
                <a:ea typeface="Open Sans Extra Bold"/>
                <a:cs typeface="Open Sans Extra Bold"/>
                <a:sym typeface="Open Sans Extra Bold"/>
              </a:rPr>
              <a:t> в </a:t>
            </a:r>
            <a:r>
              <a:rPr lang="en-US" sz="3069" b="1" dirty="0" err="1">
                <a:solidFill>
                  <a:srgbClr val="000000"/>
                </a:solidFill>
                <a:latin typeface="Open Sans Extra Bold"/>
                <a:ea typeface="Open Sans Extra Bold"/>
                <a:cs typeface="Open Sans Extra Bold"/>
                <a:sym typeface="Open Sans Extra Bold"/>
              </a:rPr>
              <a:t>обсязі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договірної</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ціни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інжинірингових</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послуг</a:t>
            </a:r>
            <a:r>
              <a:rPr lang="en-US" sz="3069" b="1" dirty="0">
                <a:solidFill>
                  <a:srgbClr val="000000"/>
                </a:solidFill>
                <a:latin typeface="Open Sans Extra Bold"/>
                <a:ea typeface="Open Sans Extra Bold"/>
                <a:cs typeface="Open Sans Extra Bold"/>
                <a:sym typeface="Open Sans Extra Bold"/>
              </a:rPr>
              <a:t> у </a:t>
            </a:r>
            <a:r>
              <a:rPr lang="en-US" sz="3069" b="1" dirty="0" err="1">
                <a:solidFill>
                  <a:srgbClr val="000000"/>
                </a:solidFill>
                <a:latin typeface="Open Sans Extra Bold"/>
                <a:ea typeface="Open Sans Extra Bold"/>
                <a:cs typeface="Open Sans Extra Bold"/>
                <a:sym typeface="Open Sans Extra Bold"/>
              </a:rPr>
              <a:t>пропорційному</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відношенні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вартості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фактично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виконаних</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робіт</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основі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актів</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приймання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наданих</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послуг</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формами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наведеними</a:t>
            </a:r>
            <a:r>
              <a:rPr lang="en-US" sz="3069" b="1" dirty="0">
                <a:solidFill>
                  <a:srgbClr val="000000"/>
                </a:solidFill>
                <a:latin typeface="Open Sans Extra Bold"/>
                <a:ea typeface="Open Sans Extra Bold"/>
                <a:cs typeface="Open Sans Extra Bold"/>
                <a:sym typeface="Open Sans Extra Bold"/>
              </a:rPr>
              <a:t> в </a:t>
            </a:r>
            <a:r>
              <a:rPr lang="en-US" sz="3069" b="1" dirty="0" err="1">
                <a:solidFill>
                  <a:srgbClr val="000000"/>
                </a:solidFill>
                <a:latin typeface="Open Sans Extra Bold"/>
                <a:ea typeface="Open Sans Extra Bold"/>
                <a:cs typeface="Open Sans Extra Bold"/>
                <a:sym typeface="Open Sans Extra Bold"/>
              </a:rPr>
              <a:t>додатках</a:t>
            </a:r>
            <a:r>
              <a:rPr lang="en-US" sz="3069" b="1" dirty="0">
                <a:solidFill>
                  <a:srgbClr val="000000"/>
                </a:solidFill>
                <a:latin typeface="Open Sans Extra Bold"/>
                <a:ea typeface="Open Sans Extra Bold"/>
                <a:cs typeface="Open Sans Extra Bold"/>
                <a:sym typeface="Open Sans Extra Bold"/>
              </a:rPr>
              <a:t> 43, 44, 45 </a:t>
            </a:r>
            <a:r>
              <a:rPr lang="en-US" sz="3069" b="1" dirty="0" err="1">
                <a:solidFill>
                  <a:srgbClr val="000000"/>
                </a:solidFill>
                <a:latin typeface="Open Sans Extra Bold"/>
                <a:ea typeface="Open Sans Extra Bold"/>
                <a:cs typeface="Open Sans Extra Bold"/>
                <a:sym typeface="Open Sans Extra Bold"/>
              </a:rPr>
              <a:t>цієї</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Настанови</a:t>
            </a:r>
            <a:r>
              <a:rPr lang="en-US" sz="3069" b="1" dirty="0">
                <a:solidFill>
                  <a:srgbClr val="000000"/>
                </a:solidFill>
                <a:latin typeface="Open Sans Extra Bold"/>
                <a:ea typeface="Open Sans Extra Bold"/>
                <a:cs typeface="Open Sans Extra Bold"/>
                <a:sym typeface="Open Sans Extra Bold"/>
              </a:rPr>
              <a:t>.</a:t>
            </a:r>
          </a:p>
          <a:p>
            <a:pPr algn="just">
              <a:lnSpc>
                <a:spcPts val="3223"/>
              </a:lnSpc>
            </a:pPr>
            <a:endParaRPr lang="en-US" sz="3069" b="1" dirty="0">
              <a:solidFill>
                <a:srgbClr val="000000"/>
              </a:solidFill>
              <a:latin typeface="Open Sans Extra Bold"/>
              <a:ea typeface="Open Sans Extra Bold"/>
              <a:cs typeface="Open Sans Extra Bold"/>
              <a:sym typeface="Open Sans Extra Bold"/>
            </a:endParaRPr>
          </a:p>
          <a:p>
            <a:pPr algn="just">
              <a:lnSpc>
                <a:spcPts val="3223"/>
              </a:lnSpc>
            </a:pPr>
            <a:r>
              <a:rPr lang="en-US" sz="3069" b="1" dirty="0">
                <a:solidFill>
                  <a:srgbClr val="000000"/>
                </a:solidFill>
                <a:latin typeface="Open Sans Extra Bold"/>
                <a:ea typeface="Open Sans Extra Bold"/>
                <a:cs typeface="Open Sans Extra Bold"/>
                <a:sym typeface="Open Sans Extra Bold"/>
              </a:rPr>
              <a:t> У </a:t>
            </a:r>
            <a:r>
              <a:rPr lang="en-US" sz="3069" b="1" dirty="0" err="1">
                <a:solidFill>
                  <a:srgbClr val="000000"/>
                </a:solidFill>
                <a:latin typeface="Open Sans Extra Bold"/>
                <a:ea typeface="Open Sans Extra Bold"/>
                <a:cs typeface="Open Sans Extra Bold"/>
                <a:sym typeface="Open Sans Extra Bold"/>
              </a:rPr>
              <a:t>разі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залучення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інженера-консультанта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не</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весь</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строк</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будівництва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або</a:t>
            </a:r>
            <a:r>
              <a:rPr lang="en-US" sz="3069" b="1" dirty="0">
                <a:solidFill>
                  <a:srgbClr val="000000"/>
                </a:solidFill>
                <a:latin typeface="Open Sans Extra Bold"/>
                <a:ea typeface="Open Sans Extra Bold"/>
                <a:cs typeface="Open Sans Extra Bold"/>
                <a:sym typeface="Open Sans Extra Bold"/>
              </a:rPr>
              <a:t> у </a:t>
            </a:r>
            <a:r>
              <a:rPr lang="en-US" sz="3069" b="1" dirty="0" err="1">
                <a:solidFill>
                  <a:srgbClr val="000000"/>
                </a:solidFill>
                <a:latin typeface="Open Sans Extra Bold"/>
                <a:ea typeface="Open Sans Extra Bold"/>
                <a:cs typeface="Open Sans Extra Bold"/>
                <a:sym typeface="Open Sans Extra Bold"/>
              </a:rPr>
              <a:t>разі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залучення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його</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для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надання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окремих</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функцій</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передбачених</a:t>
            </a:r>
            <a:r>
              <a:rPr lang="en-US" sz="3069" b="1" dirty="0">
                <a:solidFill>
                  <a:srgbClr val="000000"/>
                </a:solidFill>
                <a:latin typeface="Open Sans Extra Bold"/>
                <a:ea typeface="Open Sans Extra Bold"/>
                <a:cs typeface="Open Sans Extra Bold"/>
                <a:sym typeface="Open Sans Extra Bold"/>
              </a:rPr>
              <a:t> в </a:t>
            </a:r>
            <a:r>
              <a:rPr lang="en-US" sz="3069" b="1" dirty="0" err="1">
                <a:solidFill>
                  <a:srgbClr val="000000"/>
                </a:solidFill>
                <a:latin typeface="Open Sans Extra Bold"/>
                <a:ea typeface="Open Sans Extra Bold"/>
                <a:cs typeface="Open Sans Extra Bold"/>
                <a:sym typeface="Open Sans Extra Bold"/>
              </a:rPr>
              <a:t>договірній</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ціні</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оплата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надання</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послуг</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може</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бути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здійснена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фіксованими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сумами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згідно</a:t>
            </a:r>
            <a:r>
              <a:rPr lang="en-US" sz="3069" b="1" dirty="0">
                <a:solidFill>
                  <a:srgbClr val="000000"/>
                </a:solidFill>
                <a:latin typeface="Open Sans Extra Bold"/>
                <a:ea typeface="Open Sans Extra Bold"/>
                <a:cs typeface="Open Sans Extra Bold"/>
                <a:sym typeface="Open Sans Extra Bold"/>
              </a:rPr>
              <a:t> з </a:t>
            </a:r>
            <a:r>
              <a:rPr lang="en-US" sz="3069" b="1" dirty="0" err="1">
                <a:solidFill>
                  <a:srgbClr val="000000"/>
                </a:solidFill>
                <a:latin typeface="Open Sans Extra Bold"/>
                <a:ea typeface="Open Sans Extra Bold"/>
                <a:cs typeface="Open Sans Extra Bold"/>
                <a:sym typeface="Open Sans Extra Bold"/>
              </a:rPr>
              <a:t>умовами</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договору</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за</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формою</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наведеною</a:t>
            </a:r>
            <a:r>
              <a:rPr lang="en-US" sz="3069" b="1" dirty="0">
                <a:solidFill>
                  <a:srgbClr val="000000"/>
                </a:solidFill>
                <a:latin typeface="Open Sans Extra Bold"/>
                <a:ea typeface="Open Sans Extra Bold"/>
                <a:cs typeface="Open Sans Extra Bold"/>
                <a:sym typeface="Open Sans Extra Bold"/>
              </a:rPr>
              <a:t> в </a:t>
            </a:r>
            <a:r>
              <a:rPr lang="en-US" sz="3069" b="1" dirty="0" err="1">
                <a:solidFill>
                  <a:srgbClr val="000000"/>
                </a:solidFill>
                <a:latin typeface="Open Sans Extra Bold"/>
                <a:ea typeface="Open Sans Extra Bold"/>
                <a:cs typeface="Open Sans Extra Bold"/>
                <a:sym typeface="Open Sans Extra Bold"/>
              </a:rPr>
              <a:t>додатку</a:t>
            </a:r>
            <a:r>
              <a:rPr lang="en-US" sz="3069" b="1" dirty="0">
                <a:solidFill>
                  <a:srgbClr val="000000"/>
                </a:solidFill>
                <a:latin typeface="Open Sans Extra Bold"/>
                <a:ea typeface="Open Sans Extra Bold"/>
                <a:cs typeface="Open Sans Extra Bold"/>
                <a:sym typeface="Open Sans Extra Bold"/>
              </a:rPr>
              <a:t> 47 </a:t>
            </a:r>
            <a:r>
              <a:rPr lang="en-US" sz="3069" b="1" dirty="0" err="1">
                <a:solidFill>
                  <a:srgbClr val="000000"/>
                </a:solidFill>
                <a:latin typeface="Open Sans Extra Bold"/>
                <a:ea typeface="Open Sans Extra Bold"/>
                <a:cs typeface="Open Sans Extra Bold"/>
                <a:sym typeface="Open Sans Extra Bold"/>
              </a:rPr>
              <a:t>цієї</a:t>
            </a:r>
            <a:r>
              <a:rPr lang="en-US" sz="3069" b="1" dirty="0">
                <a:solidFill>
                  <a:srgbClr val="000000"/>
                </a:solidFill>
                <a:latin typeface="Open Sans Extra Bold"/>
                <a:ea typeface="Open Sans Extra Bold"/>
                <a:cs typeface="Open Sans Extra Bold"/>
                <a:sym typeface="Open Sans Extra Bold"/>
              </a:rPr>
              <a:t> </a:t>
            </a:r>
            <a:r>
              <a:rPr lang="en-US" sz="3069" b="1" dirty="0" err="1">
                <a:solidFill>
                  <a:srgbClr val="000000"/>
                </a:solidFill>
                <a:latin typeface="Open Sans Extra Bold"/>
                <a:ea typeface="Open Sans Extra Bold"/>
                <a:cs typeface="Open Sans Extra Bold"/>
                <a:sym typeface="Open Sans Extra Bold"/>
              </a:rPr>
              <a:t>Настанови</a:t>
            </a:r>
            <a:r>
              <a:rPr lang="en-US" sz="3069" b="1" dirty="0">
                <a:solidFill>
                  <a:srgbClr val="000000"/>
                </a:solidFill>
                <a:latin typeface="Open Sans Extra Bold"/>
                <a:ea typeface="Open Sans Extra Bold"/>
                <a:cs typeface="Open Sans Extra Bold"/>
                <a:sym typeface="Open Sans Extra Bold"/>
              </a:rPr>
              <a:t>.</a:t>
            </a:r>
          </a:p>
          <a:p>
            <a:pPr algn="just">
              <a:lnSpc>
                <a:spcPts val="3223"/>
              </a:lnSpc>
            </a:pPr>
            <a:endParaRPr lang="en-US" sz="3069" b="1" dirty="0">
              <a:solidFill>
                <a:srgbClr val="000000"/>
              </a:solidFill>
              <a:latin typeface="Open Sans Extra Bold"/>
              <a:ea typeface="Open Sans Extra Bold"/>
              <a:cs typeface="Open Sans Extra Bold"/>
              <a:sym typeface="Open Sans Extra Bold"/>
            </a:endParaRPr>
          </a:p>
          <a:p>
            <a:pPr algn="just">
              <a:lnSpc>
                <a:spcPts val="3223"/>
              </a:lnSpc>
              <a:spcBef>
                <a:spcPct val="0"/>
              </a:spcBef>
            </a:pPr>
            <a:r>
              <a:rPr lang="en-US" sz="3069" i="1" dirty="0">
                <a:solidFill>
                  <a:srgbClr val="004AAD"/>
                </a:solidFill>
                <a:latin typeface="Open Sans Extra Bold Italics"/>
                <a:ea typeface="Open Sans Extra Bold Italics"/>
                <a:cs typeface="Open Sans Extra Bold Italics"/>
                <a:sym typeface="Open Sans Extra Bold Italics"/>
              </a:rPr>
              <a:t> </a:t>
            </a:r>
          </a:p>
        </p:txBody>
      </p:sp>
      <p:sp>
        <p:nvSpPr>
          <p:cNvPr id="4" name="TextBox 4"/>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КНУ НАСТАНОВА З ВИЗНАЧЕННЯ ВАРТОСТІ БУДІВНИЦТВА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МЕТОДИКА ВИЗНАЧЕННЯ ВАРТОСТІ ДОРОЖНІХ РОБІТ ТА ПОСЛУГ</a:t>
            </a:r>
          </a:p>
        </p:txBody>
      </p:sp>
      <p:sp>
        <p:nvSpPr>
          <p:cNvPr id="4" name="TextBox 4"/>
          <p:cNvSpPr txBox="1"/>
          <p:nvPr/>
        </p:nvSpPr>
        <p:spPr>
          <a:xfrm>
            <a:off x="1577748" y="2427454"/>
            <a:ext cx="15343675" cy="5621028"/>
          </a:xfrm>
          <a:prstGeom prst="rect">
            <a:avLst/>
          </a:prstGeom>
        </p:spPr>
        <p:txBody>
          <a:bodyPr lIns="0" tIns="0" rIns="0" bIns="0" rtlCol="0" anchor="t">
            <a:spAutoFit/>
          </a:bodyPr>
          <a:lstStyle/>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4.27 До глави 10 «Утримання служби замовника та інжинірингові послуги» ЗКР окремими рядками вносяться кошти на:</a:t>
            </a:r>
          </a:p>
          <a:p>
            <a:pPr algn="just">
              <a:lnSpc>
                <a:spcPts val="3220"/>
              </a:lnSpc>
              <a:spcBef>
                <a:spcPct val="0"/>
              </a:spcBef>
            </a:pPr>
            <a:endParaRPr lang="en-US" sz="3067" b="1">
              <a:solidFill>
                <a:srgbClr val="000000"/>
              </a:solidFill>
              <a:latin typeface="Open Sans Extra Bold"/>
              <a:ea typeface="Open Sans Extra Bold"/>
              <a:cs typeface="Open Sans Extra Bold"/>
              <a:sym typeface="Open Sans Extra Bold"/>
            </a:endParaRP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a:t>
            </a: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утримання служби замовника в розмірі, який </a:t>
            </a:r>
            <a:r>
              <a:rPr lang="en-US" sz="3067" b="1">
                <a:solidFill>
                  <a:srgbClr val="00BF63"/>
                </a:solidFill>
                <a:latin typeface="Open Sans Extra Bold"/>
                <a:ea typeface="Open Sans Extra Bold"/>
                <a:cs typeface="Open Sans Extra Bold"/>
                <a:sym typeface="Open Sans Extra Bold"/>
              </a:rPr>
              <a:t>не може перевищувати</a:t>
            </a:r>
            <a:r>
              <a:rPr lang="en-US" sz="3067" b="1">
                <a:solidFill>
                  <a:srgbClr val="FF3131"/>
                </a:solidFill>
                <a:latin typeface="Open Sans Extra Bold"/>
                <a:ea typeface="Open Sans Extra Bold"/>
                <a:cs typeface="Open Sans Extra Bold"/>
                <a:sym typeface="Open Sans Extra Bold"/>
              </a:rPr>
              <a:t> 1,5%</a:t>
            </a:r>
            <a:r>
              <a:rPr lang="en-US" sz="3067" b="1">
                <a:solidFill>
                  <a:srgbClr val="000000"/>
                </a:solidFill>
                <a:latin typeface="Open Sans Extra Bold"/>
                <a:ea typeface="Open Sans Extra Bold"/>
                <a:cs typeface="Open Sans Extra Bold"/>
                <a:sym typeface="Open Sans Extra Bold"/>
              </a:rPr>
              <a:t> від підсумку глав 1 – 9 ЗКР;</a:t>
            </a: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a:t>
            </a: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здійснення технічного нагляду в розмірі, який складає 1,5% від підсумку глав 1 – 9 ЗКР;</a:t>
            </a: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a:t>
            </a:r>
          </a:p>
          <a:p>
            <a:pPr algn="just">
              <a:lnSpc>
                <a:spcPts val="3220"/>
              </a:lnSpc>
              <a:spcBef>
                <a:spcPct val="0"/>
              </a:spcBef>
            </a:pPr>
            <a:r>
              <a:rPr lang="en-US" sz="3067" b="1">
                <a:solidFill>
                  <a:srgbClr val="000000"/>
                </a:solidFill>
                <a:latin typeface="Open Sans Extra Bold"/>
                <a:ea typeface="Open Sans Extra Bold"/>
                <a:cs typeface="Open Sans Extra Bold"/>
                <a:sym typeface="Open Sans Extra Bold"/>
              </a:rPr>
              <a:t>- надання послуг інженера-консультанта за договором про надання інженерно-консультаційних послуг у розмірі, залежно від етапу, на якому він залучений, що </a:t>
            </a:r>
            <a:r>
              <a:rPr lang="en-US" sz="3067" b="1">
                <a:solidFill>
                  <a:srgbClr val="00BF63"/>
                </a:solidFill>
                <a:latin typeface="Open Sans Extra Bold"/>
                <a:ea typeface="Open Sans Extra Bold"/>
                <a:cs typeface="Open Sans Extra Bold"/>
                <a:sym typeface="Open Sans Extra Bold"/>
              </a:rPr>
              <a:t>не може перевищувати</a:t>
            </a:r>
            <a:r>
              <a:rPr lang="en-US" sz="3067" b="1">
                <a:solidFill>
                  <a:srgbClr val="000000"/>
                </a:solidFill>
                <a:latin typeface="Open Sans Extra Bold"/>
                <a:ea typeface="Open Sans Extra Bold"/>
                <a:cs typeface="Open Sans Extra Bold"/>
                <a:sym typeface="Open Sans Extra Bold"/>
              </a:rPr>
              <a:t> 3% від підсумку глав 1 – 9 ЗКР у відповідності до додатку 22 до цієї Методики.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МЕТОДИКА ВИЗНАЧЕННЯ ВАРТОСТІ ДОРОЖНІХ РОБІТ ТА ПОСЛУГ</a:t>
            </a:r>
          </a:p>
        </p:txBody>
      </p:sp>
      <p:sp>
        <p:nvSpPr>
          <p:cNvPr id="4" name="TextBox 4"/>
          <p:cNvSpPr txBox="1"/>
          <p:nvPr/>
        </p:nvSpPr>
        <p:spPr>
          <a:xfrm>
            <a:off x="1577748" y="2427454"/>
            <a:ext cx="15343675" cy="4924425"/>
          </a:xfrm>
          <a:prstGeom prst="rect">
            <a:avLst/>
          </a:prstGeom>
        </p:spPr>
        <p:txBody>
          <a:bodyPr lIns="0" tIns="0" rIns="0" bIns="0" rtlCol="0" anchor="t">
            <a:spAutoFit/>
          </a:bodyPr>
          <a:lstStyle/>
          <a:p>
            <a:pPr algn="just">
              <a:lnSpc>
                <a:spcPts val="3220"/>
              </a:lnSpc>
            </a:pPr>
            <a:r>
              <a:rPr lang="en-US" sz="3067" dirty="0">
                <a:solidFill>
                  <a:srgbClr val="000000"/>
                </a:solidFill>
                <a:latin typeface="Open Sans Extra Bold"/>
                <a:ea typeface="Open Sans Extra Bold"/>
                <a:cs typeface="Open Sans Extra Bold"/>
                <a:sym typeface="Open Sans Extra Bold"/>
              </a:rPr>
              <a:t> </a:t>
            </a:r>
            <a:endParaRPr lang="en-US" sz="3067" strike="sngStrike" dirty="0">
              <a:solidFill>
                <a:srgbClr val="FF3131"/>
              </a:solidFill>
              <a:latin typeface="Open Sans Extra Bold"/>
              <a:ea typeface="Open Sans Extra Bold"/>
              <a:cs typeface="Open Sans Extra Bold"/>
              <a:sym typeface="Open Sans Extra Bold"/>
            </a:endParaRPr>
          </a:p>
          <a:p>
            <a:pPr algn="just">
              <a:lnSpc>
                <a:spcPts val="3220"/>
              </a:lnSpc>
            </a:pPr>
            <a:endParaRPr lang="en-US" sz="3067" strike="sngStrike" dirty="0">
              <a:solidFill>
                <a:srgbClr val="FF3131"/>
              </a:solidFill>
              <a:latin typeface="Open Sans Extra Bold"/>
              <a:ea typeface="Open Sans Extra Bold"/>
              <a:cs typeface="Open Sans Extra Bold"/>
              <a:sym typeface="Open Sans Extra Bold"/>
            </a:endParaRPr>
          </a:p>
          <a:p>
            <a:pPr algn="just">
              <a:lnSpc>
                <a:spcPts val="3220"/>
              </a:lnSpc>
            </a:pPr>
            <a:endParaRPr lang="en-US" sz="3067" strike="sngStrike" dirty="0">
              <a:solidFill>
                <a:srgbClr val="FF3131"/>
              </a:solidFill>
              <a:latin typeface="Open Sans Extra Bold"/>
              <a:ea typeface="Open Sans Extra Bold"/>
              <a:cs typeface="Open Sans Extra Bold"/>
              <a:sym typeface="Open Sans Extra Bold"/>
            </a:endParaRPr>
          </a:p>
          <a:p>
            <a:pPr algn="just">
              <a:lnSpc>
                <a:spcPts val="3220"/>
              </a:lnSpc>
            </a:pP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Сплата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коштів</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виконавця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технічного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нагляду</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залученого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договором</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надання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інженера-консультанта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здійснюється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підставі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актів</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приймання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наданих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яких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додається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звіт</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про</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надання</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послуг</a:t>
            </a:r>
            <a:r>
              <a:rPr lang="en-US" sz="3067" dirty="0">
                <a:solidFill>
                  <a:srgbClr val="00BF63"/>
                </a:solidFill>
                <a:latin typeface="Open Sans Extra Bold"/>
                <a:ea typeface="Open Sans Extra Bold"/>
                <a:cs typeface="Open Sans Extra Bold"/>
                <a:sym typeface="Open Sans Extra Bold"/>
              </a:rPr>
              <a:t>.</a:t>
            </a:r>
          </a:p>
          <a:p>
            <a:pPr algn="just">
              <a:lnSpc>
                <a:spcPts val="3220"/>
              </a:lnSpc>
            </a:pPr>
            <a:r>
              <a:rPr lang="en-US" sz="3067" dirty="0">
                <a:solidFill>
                  <a:srgbClr val="000000"/>
                </a:solidFill>
                <a:latin typeface="Open Sans Extra Bold"/>
                <a:ea typeface="Open Sans Extra Bold"/>
                <a:cs typeface="Open Sans Extra Bold"/>
                <a:sym typeface="Open Sans Extra Bold"/>
              </a:rPr>
              <a:t> </a:t>
            </a:r>
          </a:p>
          <a:p>
            <a:pPr algn="just">
              <a:lnSpc>
                <a:spcPts val="3220"/>
              </a:lnSpc>
            </a:pPr>
            <a:endParaRPr lang="en-US" sz="3067" dirty="0">
              <a:solidFill>
                <a:srgbClr val="000000"/>
              </a:solidFill>
              <a:latin typeface="Open Sans Extra Bold"/>
              <a:ea typeface="Open Sans Extra Bold"/>
              <a:cs typeface="Open Sans Extra Bold"/>
              <a:sym typeface="Open Sans Extra Bold"/>
            </a:endParaRPr>
          </a:p>
          <a:p>
            <a:pPr algn="just">
              <a:lnSpc>
                <a:spcPts val="3220"/>
              </a:lnSpc>
            </a:pPr>
            <a:endParaRPr lang="en-US" sz="3067" dirty="0">
              <a:solidFill>
                <a:srgbClr val="000000"/>
              </a:solidFill>
              <a:latin typeface="Open Sans Extra Bold"/>
              <a:ea typeface="Open Sans Extra Bold"/>
              <a:cs typeface="Open Sans Extra Bold"/>
              <a:sym typeface="Open Sans Extra Bold"/>
            </a:endParaRPr>
          </a:p>
          <a:p>
            <a:pPr algn="just">
              <a:lnSpc>
                <a:spcPts val="3220"/>
              </a:lnSpc>
            </a:pPr>
            <a:endParaRPr lang="en-US" sz="3067" dirty="0">
              <a:solidFill>
                <a:srgbClr val="000000"/>
              </a:solidFill>
              <a:latin typeface="Open Sans Extra Bold"/>
              <a:ea typeface="Open Sans Extra Bold"/>
              <a:cs typeface="Open Sans Extra Bold"/>
              <a:sym typeface="Open Sans Extra Bold"/>
            </a:endParaRPr>
          </a:p>
          <a:p>
            <a:pPr algn="just">
              <a:lnSpc>
                <a:spcPts val="3220"/>
              </a:lnSpc>
              <a:spcBef>
                <a:spcPct val="0"/>
              </a:spcBef>
            </a:pPr>
            <a:endParaRPr lang="en-US" sz="3067" dirty="0">
              <a:solidFill>
                <a:srgbClr val="000000"/>
              </a:solidFill>
              <a:latin typeface="Open Sans Extra Bold"/>
              <a:ea typeface="Open Sans Extra Bold"/>
              <a:cs typeface="Open Sans Extra Bold"/>
              <a:sym typeface="Open Sans Extra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1695392"/>
            <a:ext cx="16230600" cy="7973178"/>
          </a:xfrm>
          <a:prstGeom prst="rect">
            <a:avLst/>
          </a:prstGeom>
          <a:solidFill>
            <a:srgbClr val="FFFFFF"/>
          </a:solidFill>
        </p:spPr>
      </p:sp>
      <p:sp>
        <p:nvSpPr>
          <p:cNvPr id="3" name="TextBox 3"/>
          <p:cNvSpPr txBox="1"/>
          <p:nvPr/>
        </p:nvSpPr>
        <p:spPr>
          <a:xfrm>
            <a:off x="0" y="76200"/>
            <a:ext cx="18288000" cy="1393832"/>
          </a:xfrm>
          <a:prstGeom prst="rect">
            <a:avLst/>
          </a:prstGeom>
        </p:spPr>
        <p:txBody>
          <a:bodyPr lIns="0" tIns="0" rIns="0" bIns="0" rtlCol="0" anchor="t">
            <a:spAutoFit/>
          </a:bodyPr>
          <a:lstStyle/>
          <a:p>
            <a:pPr algn="ctr">
              <a:lnSpc>
                <a:spcPts val="5425"/>
              </a:lnSpc>
              <a:spcBef>
                <a:spcPct val="0"/>
              </a:spcBef>
            </a:pPr>
            <a:r>
              <a:rPr lang="en-US" sz="5167" b="1">
                <a:solidFill>
                  <a:srgbClr val="000000"/>
                </a:solidFill>
                <a:latin typeface="Open Sans Extra Bold"/>
                <a:ea typeface="Open Sans Extra Bold"/>
                <a:cs typeface="Open Sans Extra Bold"/>
                <a:sym typeface="Open Sans Extra Bold"/>
              </a:rPr>
              <a:t>МЕТОДИКА ВИЗНАЧЕННЯ ВАРТОСТІ ДОРОЖНІХ РОБІТ ТА ПОСЛУГ</a:t>
            </a:r>
          </a:p>
        </p:txBody>
      </p:sp>
      <p:sp>
        <p:nvSpPr>
          <p:cNvPr id="4" name="TextBox 4"/>
          <p:cNvSpPr txBox="1"/>
          <p:nvPr/>
        </p:nvSpPr>
        <p:spPr>
          <a:xfrm>
            <a:off x="1577748" y="2037072"/>
            <a:ext cx="15343675" cy="6976269"/>
          </a:xfrm>
          <a:prstGeom prst="rect">
            <a:avLst/>
          </a:prstGeom>
        </p:spPr>
        <p:txBody>
          <a:bodyPr lIns="0" tIns="0" rIns="0" bIns="0" rtlCol="0" anchor="t">
            <a:spAutoFit/>
          </a:bodyPr>
          <a:lstStyle/>
          <a:p>
            <a:pPr algn="just">
              <a:lnSpc>
                <a:spcPts val="3220"/>
              </a:lnSpc>
            </a:pPr>
            <a:r>
              <a:rPr lang="en-US" sz="3067" dirty="0" err="1">
                <a:solidFill>
                  <a:srgbClr val="000000"/>
                </a:solidFill>
                <a:latin typeface="Open Sans Extra Bold"/>
                <a:ea typeface="Open Sans Extra Bold"/>
                <a:cs typeface="Open Sans Extra Bold"/>
                <a:sym typeface="Open Sans Extra Bold"/>
              </a:rPr>
              <a:t>Визначення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сум</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для</a:t>
            </a:r>
            <a:r>
              <a:rPr lang="en-US" sz="3067" dirty="0">
                <a:solidFill>
                  <a:srgbClr val="000000"/>
                </a:solidFill>
                <a:latin typeface="Open Sans Extra Bold"/>
                <a:ea typeface="Open Sans Extra Bold"/>
                <a:cs typeface="Open Sans Extra Bold"/>
                <a:sym typeface="Open Sans Extra Bold"/>
              </a:rPr>
              <a:t> </a:t>
            </a:r>
            <a:r>
              <a:rPr lang="en-US" sz="3067" b="1" dirty="0" err="1">
                <a:solidFill>
                  <a:srgbClr val="000000"/>
                </a:solidFill>
                <a:latin typeface="Open Sans Extra Bold"/>
                <a:ea typeface="Open Sans Extra Bold"/>
                <a:cs typeface="Open Sans Extra Bold"/>
                <a:sym typeface="Open Sans Extra Bold"/>
              </a:rPr>
              <a:t>взаєморозрахунків</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здійснення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технічного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нагляду</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надання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інженера-консультанта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може</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здійснюватися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такими</a:t>
            </a:r>
            <a:r>
              <a:rPr lang="en-US" sz="3067" dirty="0">
                <a:solidFill>
                  <a:srgbClr val="000000"/>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альтернативними</a:t>
            </a:r>
            <a:r>
              <a:rPr lang="en-US" sz="3067" b="1" u="sng" dirty="0">
                <a:solidFill>
                  <a:srgbClr val="00BF63"/>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способами</a:t>
            </a:r>
            <a:r>
              <a:rPr lang="en-US" sz="3067" b="1" u="sng" dirty="0">
                <a:solidFill>
                  <a:srgbClr val="00BF63"/>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відповідно</a:t>
            </a:r>
            <a:r>
              <a:rPr lang="en-US" sz="3067" b="1" u="sng" dirty="0">
                <a:solidFill>
                  <a:srgbClr val="00BF63"/>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до</a:t>
            </a:r>
            <a:r>
              <a:rPr lang="en-US" sz="3067" b="1" u="sng" dirty="0">
                <a:solidFill>
                  <a:srgbClr val="00BF63"/>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умов</a:t>
            </a:r>
            <a:r>
              <a:rPr lang="en-US" sz="3067" b="1" u="sng" dirty="0">
                <a:solidFill>
                  <a:srgbClr val="00BF63"/>
                </a:solidFill>
                <a:latin typeface="Open Sans Extra Bold"/>
                <a:ea typeface="Open Sans Extra Bold"/>
                <a:cs typeface="Open Sans Extra Bold"/>
                <a:sym typeface="Open Sans Extra Bold"/>
              </a:rPr>
              <a:t> </a:t>
            </a:r>
            <a:r>
              <a:rPr lang="en-US" sz="3067" b="1" u="sng" dirty="0" err="1">
                <a:solidFill>
                  <a:srgbClr val="00BF63"/>
                </a:solidFill>
                <a:latin typeface="Open Sans Extra Bold"/>
                <a:ea typeface="Open Sans Extra Bold"/>
                <a:cs typeface="Open Sans Extra Bold"/>
                <a:sym typeface="Open Sans Extra Bold"/>
              </a:rPr>
              <a:t>договорів</a:t>
            </a:r>
            <a:r>
              <a:rPr lang="en-US" sz="3067" u="sng" dirty="0">
                <a:solidFill>
                  <a:srgbClr val="00BF63"/>
                </a:solidFill>
                <a:latin typeface="Open Sans Extra Bold"/>
                <a:ea typeface="Open Sans Extra Bold"/>
                <a:cs typeface="Open Sans Extra Bold"/>
                <a:sym typeface="Open Sans Extra Bold"/>
              </a:rPr>
              <a:t>:</a:t>
            </a:r>
            <a:r>
              <a:rPr lang="en-US" sz="3067" u="sng" dirty="0">
                <a:solidFill>
                  <a:srgbClr val="000000"/>
                </a:solidFill>
                <a:latin typeface="Open Sans Extra Bold"/>
                <a:ea typeface="Open Sans Extra Bold"/>
                <a:cs typeface="Open Sans Extra Bold"/>
                <a:sym typeface="Open Sans Extra Bold"/>
              </a:rPr>
              <a:t> </a:t>
            </a:r>
          </a:p>
          <a:p>
            <a:pPr algn="just">
              <a:lnSpc>
                <a:spcPts val="3220"/>
              </a:lnSpc>
            </a:pPr>
            <a:endParaRPr lang="en-US" sz="3067" u="sng" dirty="0">
              <a:solidFill>
                <a:srgbClr val="000000"/>
              </a:solidFill>
              <a:latin typeface="Open Sans Extra Bold"/>
              <a:ea typeface="Open Sans Extra Bold"/>
              <a:cs typeface="Open Sans Extra Bold"/>
              <a:sym typeface="Open Sans Extra Bold"/>
            </a:endParaRPr>
          </a:p>
          <a:p>
            <a:pPr marL="662184" lvl="1" indent="-331092" algn="just">
              <a:lnSpc>
                <a:spcPts val="3220"/>
              </a:lnSpc>
              <a:buFont typeface="Arial"/>
              <a:buChar char="•"/>
            </a:pPr>
            <a:r>
              <a:rPr lang="en-US" sz="3067" dirty="0" err="1">
                <a:solidFill>
                  <a:srgbClr val="000000"/>
                </a:solidFill>
                <a:latin typeface="Open Sans Extra Bold"/>
                <a:ea typeface="Open Sans Extra Bold"/>
                <a:cs typeface="Open Sans Extra Bold"/>
                <a:sym typeface="Open Sans Extra Bold"/>
              </a:rPr>
              <a:t>здійснення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оплати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b="1" dirty="0" err="1">
                <a:solidFill>
                  <a:srgbClr val="00BF63"/>
                </a:solidFill>
                <a:latin typeface="Open Sans Extra Bold"/>
                <a:ea typeface="Open Sans Extra Bold"/>
                <a:cs typeface="Open Sans Extra Bold"/>
                <a:sym typeface="Open Sans Extra Bold"/>
              </a:rPr>
              <a:t>пропорційно</a:t>
            </a:r>
            <a:r>
              <a:rPr lang="en-US" sz="3067" b="1"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до</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вартості</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фактично</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виконаних</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дорожніх</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робіт</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та</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послуг</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за</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звітний</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період</a:t>
            </a:r>
            <a:r>
              <a:rPr lang="en-US" sz="3067" dirty="0">
                <a:solidFill>
                  <a:srgbClr val="000000"/>
                </a:solidFill>
                <a:latin typeface="Open Sans Extra Bold"/>
                <a:ea typeface="Open Sans Extra Bold"/>
                <a:cs typeface="Open Sans Extra Bold"/>
                <a:sym typeface="Open Sans Extra Bold"/>
              </a:rPr>
              <a:t> (у </a:t>
            </a:r>
            <a:r>
              <a:rPr lang="en-US" sz="3067" dirty="0" err="1">
                <a:solidFill>
                  <a:srgbClr val="000000"/>
                </a:solidFill>
                <a:latin typeface="Open Sans Extra Bold"/>
                <a:ea typeface="Open Sans Extra Bold"/>
                <a:cs typeface="Open Sans Extra Bold"/>
                <a:sym typeface="Open Sans Extra Bold"/>
              </a:rPr>
              <a:t>разі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залучення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інженера-консультанта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етапі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проектування</a:t>
            </a:r>
            <a:r>
              <a:rPr lang="en-US" sz="3067" dirty="0">
                <a:solidFill>
                  <a:srgbClr val="000000"/>
                </a:solidFill>
                <a:latin typeface="Open Sans Extra Bold"/>
                <a:ea typeface="Open Sans Extra Bold"/>
                <a:cs typeface="Open Sans Extra Bold"/>
                <a:sym typeface="Open Sans Extra Bold"/>
              </a:rPr>
              <a:t> – </a:t>
            </a:r>
            <a:r>
              <a:rPr lang="en-US" sz="3067" dirty="0" err="1">
                <a:solidFill>
                  <a:srgbClr val="000000"/>
                </a:solidFill>
                <a:latin typeface="Open Sans Extra Bold"/>
                <a:ea typeface="Open Sans Extra Bold"/>
                <a:cs typeface="Open Sans Extra Bold"/>
                <a:sym typeface="Open Sans Extra Bold"/>
              </a:rPr>
              <a:t>пропорційно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вартості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виконаних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проектних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науковопроектних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вишукувальних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та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додаткових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робіт</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підставі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актів</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приймання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наданих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складених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формами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наведеними</a:t>
            </a:r>
            <a:r>
              <a:rPr lang="en-US" sz="3067" dirty="0">
                <a:solidFill>
                  <a:srgbClr val="000000"/>
                </a:solidFill>
                <a:latin typeface="Open Sans Extra Bold"/>
                <a:ea typeface="Open Sans Extra Bold"/>
                <a:cs typeface="Open Sans Extra Bold"/>
                <a:sym typeface="Open Sans Extra Bold"/>
              </a:rPr>
              <a:t> в </a:t>
            </a:r>
            <a:r>
              <a:rPr lang="en-US" sz="3067" dirty="0" err="1">
                <a:solidFill>
                  <a:srgbClr val="000000"/>
                </a:solidFill>
                <a:latin typeface="Open Sans Extra Bold"/>
                <a:ea typeface="Open Sans Extra Bold"/>
                <a:cs typeface="Open Sans Extra Bold"/>
                <a:sym typeface="Open Sans Extra Bold"/>
              </a:rPr>
              <a:t>додатках</a:t>
            </a:r>
            <a:r>
              <a:rPr lang="en-US" sz="3067" dirty="0">
                <a:solidFill>
                  <a:srgbClr val="000000"/>
                </a:solidFill>
                <a:latin typeface="Open Sans Extra Bold"/>
                <a:ea typeface="Open Sans Extra Bold"/>
                <a:cs typeface="Open Sans Extra Bold"/>
                <a:sym typeface="Open Sans Extra Bold"/>
              </a:rPr>
              <a:t> 23, 24, 25 </a:t>
            </a:r>
            <a:r>
              <a:rPr lang="en-US" sz="3067" dirty="0" err="1">
                <a:solidFill>
                  <a:srgbClr val="000000"/>
                </a:solidFill>
                <a:latin typeface="Open Sans Extra Bold"/>
                <a:ea typeface="Open Sans Extra Bold"/>
                <a:cs typeface="Open Sans Extra Bold"/>
                <a:sym typeface="Open Sans Extra Bold"/>
              </a:rPr>
              <a:t>до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цієї</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Методики</a:t>
            </a:r>
            <a:r>
              <a:rPr lang="en-US" sz="3067" dirty="0">
                <a:solidFill>
                  <a:srgbClr val="000000"/>
                </a:solidFill>
                <a:latin typeface="Open Sans Extra Bold"/>
                <a:ea typeface="Open Sans Extra Bold"/>
                <a:cs typeface="Open Sans Extra Bold"/>
                <a:sym typeface="Open Sans Extra Bold"/>
              </a:rPr>
              <a:t>;</a:t>
            </a:r>
          </a:p>
          <a:p>
            <a:pPr algn="just">
              <a:lnSpc>
                <a:spcPts val="3220"/>
              </a:lnSpc>
            </a:pPr>
            <a:endParaRPr lang="en-US" sz="3067" dirty="0">
              <a:solidFill>
                <a:srgbClr val="000000"/>
              </a:solidFill>
              <a:latin typeface="Open Sans Extra Bold"/>
              <a:ea typeface="Open Sans Extra Bold"/>
              <a:cs typeface="Open Sans Extra Bold"/>
              <a:sym typeface="Open Sans Extra Bold"/>
            </a:endParaRPr>
          </a:p>
          <a:p>
            <a:pPr marL="662184" lvl="1" indent="-331092" algn="just">
              <a:lnSpc>
                <a:spcPts val="3220"/>
              </a:lnSpc>
              <a:spcBef>
                <a:spcPct val="0"/>
              </a:spcBef>
              <a:buFont typeface="Arial"/>
              <a:buChar char="•"/>
            </a:pPr>
            <a:r>
              <a:rPr lang="en-US" sz="3067" dirty="0" err="1">
                <a:solidFill>
                  <a:srgbClr val="000000"/>
                </a:solidFill>
                <a:latin typeface="Open Sans Extra Bold"/>
                <a:ea typeface="Open Sans Extra Bold"/>
                <a:cs typeface="Open Sans Extra Bold"/>
                <a:sym typeface="Open Sans Extra Bold"/>
              </a:rPr>
              <a:t>здійснення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оплати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на</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підставі</a:t>
            </a:r>
            <a:r>
              <a:rPr lang="en-US" sz="3067" dirty="0">
                <a:solidFill>
                  <a:srgbClr val="00BF63"/>
                </a:solidFill>
                <a:latin typeface="Open Sans Extra Bold"/>
                <a:ea typeface="Open Sans Extra Bold"/>
                <a:cs typeface="Open Sans Extra Bold"/>
                <a:sym typeface="Open Sans Extra Bold"/>
              </a:rPr>
              <a:t> </a:t>
            </a:r>
            <a:r>
              <a:rPr lang="en-US" sz="3067" dirty="0" err="1">
                <a:solidFill>
                  <a:srgbClr val="00BF63"/>
                </a:solidFill>
                <a:latin typeface="Open Sans Extra Bold"/>
                <a:ea typeface="Open Sans Extra Bold"/>
                <a:cs typeface="Open Sans Extra Bold"/>
                <a:sym typeface="Open Sans Extra Bold"/>
              </a:rPr>
              <a:t>вартості</a:t>
            </a:r>
            <a:r>
              <a:rPr lang="en-US" sz="3067" dirty="0">
                <a:solidFill>
                  <a:srgbClr val="00BF63"/>
                </a:solidFill>
                <a:latin typeface="Open Sans Extra Bold"/>
                <a:ea typeface="Open Sans Extra Bold"/>
                <a:cs typeface="Open Sans Extra Bold"/>
                <a:sym typeface="Open Sans Extra Bold"/>
              </a:rPr>
              <a:t> </a:t>
            </a:r>
            <a:r>
              <a:rPr lang="en-US" sz="3067" b="1" dirty="0" err="1">
                <a:solidFill>
                  <a:srgbClr val="00BF63"/>
                </a:solidFill>
                <a:latin typeface="Open Sans Extra Bold"/>
                <a:ea typeface="Open Sans Extra Bold"/>
                <a:cs typeface="Open Sans Extra Bold"/>
                <a:sym typeface="Open Sans Extra Bold"/>
              </a:rPr>
              <a:t>одного</a:t>
            </a:r>
            <a:r>
              <a:rPr lang="en-US" sz="3067" b="1" dirty="0">
                <a:solidFill>
                  <a:srgbClr val="00BF63"/>
                </a:solidFill>
                <a:latin typeface="Open Sans Extra Bold"/>
                <a:ea typeface="Open Sans Extra Bold"/>
                <a:cs typeface="Open Sans Extra Bold"/>
                <a:sym typeface="Open Sans Extra Bold"/>
              </a:rPr>
              <a:t> </a:t>
            </a:r>
            <a:r>
              <a:rPr lang="en-US" sz="3067" b="1" dirty="0" err="1">
                <a:solidFill>
                  <a:srgbClr val="00BF63"/>
                </a:solidFill>
                <a:latin typeface="Open Sans Extra Bold"/>
                <a:ea typeface="Open Sans Extra Bold"/>
                <a:cs typeface="Open Sans Extra Bold"/>
                <a:sym typeface="Open Sans Extra Bold"/>
              </a:rPr>
              <a:t>дня</a:t>
            </a:r>
            <a:r>
              <a:rPr lang="en-US" sz="3067" b="1" dirty="0">
                <a:solidFill>
                  <a:srgbClr val="00BF63"/>
                </a:solidFill>
                <a:latin typeface="Open Sans Extra Bold"/>
                <a:ea typeface="Open Sans Extra Bold"/>
                <a:cs typeface="Open Sans Extra Bold"/>
                <a:sym typeface="Open Sans Extra Bold"/>
              </a:rPr>
              <a:t> </a:t>
            </a:r>
            <a:r>
              <a:rPr lang="en-US" sz="3067" b="1" dirty="0" err="1">
                <a:solidFill>
                  <a:srgbClr val="00BF63"/>
                </a:solidFill>
                <a:latin typeface="Open Sans Extra Bold"/>
                <a:ea typeface="Open Sans Extra Bold"/>
                <a:cs typeface="Open Sans Extra Bold"/>
                <a:sym typeface="Open Sans Extra Bold"/>
              </a:rPr>
              <a:t>надання</a:t>
            </a:r>
            <a:r>
              <a:rPr lang="en-US" sz="3067" b="1" dirty="0">
                <a:solidFill>
                  <a:srgbClr val="00BF63"/>
                </a:solidFill>
                <a:latin typeface="Open Sans Extra Bold"/>
                <a:ea typeface="Open Sans Extra Bold"/>
                <a:cs typeface="Open Sans Extra Bold"/>
                <a:sym typeface="Open Sans Extra Bold"/>
              </a:rPr>
              <a:t> </a:t>
            </a:r>
            <a:r>
              <a:rPr lang="en-US" sz="3067" b="1" dirty="0" err="1">
                <a:solidFill>
                  <a:srgbClr val="00BF63"/>
                </a:solidFill>
                <a:latin typeface="Open Sans Extra Bold"/>
                <a:ea typeface="Open Sans Extra Bold"/>
                <a:cs typeface="Open Sans Extra Bold"/>
                <a:sym typeface="Open Sans Extra Bold"/>
              </a:rPr>
              <a:t>послуги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визначеної</a:t>
            </a:r>
            <a:r>
              <a:rPr lang="en-US" sz="3067" dirty="0">
                <a:solidFill>
                  <a:srgbClr val="000000"/>
                </a:solidFill>
                <a:latin typeface="Open Sans Extra Bold"/>
                <a:ea typeface="Open Sans Extra Bold"/>
                <a:cs typeface="Open Sans Extra Bold"/>
                <a:sym typeface="Open Sans Extra Bold"/>
              </a:rPr>
              <a:t> у </a:t>
            </a:r>
            <a:r>
              <a:rPr lang="en-US" sz="3067" dirty="0" err="1">
                <a:solidFill>
                  <a:srgbClr val="000000"/>
                </a:solidFill>
                <a:latin typeface="Open Sans Extra Bold"/>
                <a:ea typeface="Open Sans Extra Bold"/>
                <a:cs typeface="Open Sans Extra Bold"/>
                <a:sym typeface="Open Sans Extra Bold"/>
              </a:rPr>
              <a:t>договірній</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ціні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окремо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для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кожного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етапу</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підставі</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актів</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приймання</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наданих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послуг</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складених</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за</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формами</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наведеними</a:t>
            </a:r>
            <a:r>
              <a:rPr lang="en-US" sz="3067" dirty="0">
                <a:solidFill>
                  <a:srgbClr val="000000"/>
                </a:solidFill>
                <a:latin typeface="Open Sans Extra Bold"/>
                <a:ea typeface="Open Sans Extra Bold"/>
                <a:cs typeface="Open Sans Extra Bold"/>
                <a:sym typeface="Open Sans Extra Bold"/>
              </a:rPr>
              <a:t> в </a:t>
            </a:r>
            <a:r>
              <a:rPr lang="en-US" sz="3067" dirty="0" err="1">
                <a:solidFill>
                  <a:srgbClr val="000000"/>
                </a:solidFill>
                <a:latin typeface="Open Sans Extra Bold"/>
                <a:ea typeface="Open Sans Extra Bold"/>
                <a:cs typeface="Open Sans Extra Bold"/>
                <a:sym typeface="Open Sans Extra Bold"/>
              </a:rPr>
              <a:t>додатках</a:t>
            </a:r>
            <a:r>
              <a:rPr lang="en-US" sz="3067" dirty="0">
                <a:solidFill>
                  <a:srgbClr val="000000"/>
                </a:solidFill>
                <a:latin typeface="Open Sans Extra Bold"/>
                <a:ea typeface="Open Sans Extra Bold"/>
                <a:cs typeface="Open Sans Extra Bold"/>
                <a:sym typeface="Open Sans Extra Bold"/>
              </a:rPr>
              <a:t> 36, 37, 38 </a:t>
            </a:r>
            <a:r>
              <a:rPr lang="en-US" sz="3067" dirty="0" err="1">
                <a:solidFill>
                  <a:srgbClr val="000000"/>
                </a:solidFill>
                <a:latin typeface="Open Sans Extra Bold"/>
                <a:ea typeface="Open Sans Extra Bold"/>
                <a:cs typeface="Open Sans Extra Bold"/>
                <a:sym typeface="Open Sans Extra Bold"/>
              </a:rPr>
              <a:t>до</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цієї</a:t>
            </a:r>
            <a:r>
              <a:rPr lang="en-US" sz="3067" dirty="0">
                <a:solidFill>
                  <a:srgbClr val="000000"/>
                </a:solidFill>
                <a:latin typeface="Open Sans Extra Bold"/>
                <a:ea typeface="Open Sans Extra Bold"/>
                <a:cs typeface="Open Sans Extra Bold"/>
                <a:sym typeface="Open Sans Extra Bold"/>
              </a:rPr>
              <a:t> </a:t>
            </a:r>
            <a:r>
              <a:rPr lang="en-US" sz="3067" dirty="0" err="1">
                <a:solidFill>
                  <a:srgbClr val="000000"/>
                </a:solidFill>
                <a:latin typeface="Open Sans Extra Bold"/>
                <a:ea typeface="Open Sans Extra Bold"/>
                <a:cs typeface="Open Sans Extra Bold"/>
                <a:sym typeface="Open Sans Extra Bold"/>
              </a:rPr>
              <a:t>Методики</a:t>
            </a:r>
            <a:r>
              <a:rPr lang="en-US" sz="3067" dirty="0">
                <a:solidFill>
                  <a:srgbClr val="000000"/>
                </a:solidFill>
                <a:latin typeface="Open Sans Extra Bold"/>
                <a:ea typeface="Open Sans Extra Bold"/>
                <a:cs typeface="Open Sans Extra Bold"/>
                <a:sym typeface="Open Sans Extra Bold"/>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4286" y="2162986"/>
            <a:ext cx="16230600" cy="7973178"/>
          </a:xfrm>
          <a:prstGeom prst="rect">
            <a:avLst/>
          </a:prstGeom>
          <a:solidFill>
            <a:srgbClr val="FFFFFF"/>
          </a:solidFill>
        </p:spPr>
        <p:txBody>
          <a:bodyPr/>
          <a:lstStyle/>
          <a:p>
            <a:endParaRPr lang="uk-UA" dirty="0"/>
          </a:p>
        </p:txBody>
      </p:sp>
      <p:sp>
        <p:nvSpPr>
          <p:cNvPr id="3" name="TextBox 3"/>
          <p:cNvSpPr txBox="1"/>
          <p:nvPr/>
        </p:nvSpPr>
        <p:spPr>
          <a:xfrm>
            <a:off x="0" y="66675"/>
            <a:ext cx="18161136" cy="1640800"/>
          </a:xfrm>
          <a:prstGeom prst="rect">
            <a:avLst/>
          </a:prstGeom>
        </p:spPr>
        <p:txBody>
          <a:bodyPr lIns="0" tIns="0" rIns="0" bIns="0" rtlCol="0" anchor="t">
            <a:spAutoFit/>
          </a:bodyPr>
          <a:lstStyle/>
          <a:p>
            <a:pPr algn="ctr">
              <a:lnSpc>
                <a:spcPts val="4337"/>
              </a:lnSpc>
              <a:spcBef>
                <a:spcPct val="0"/>
              </a:spcBef>
            </a:pPr>
            <a:r>
              <a:rPr lang="en-US" sz="4131" b="1" dirty="0">
                <a:solidFill>
                  <a:srgbClr val="004AAD"/>
                </a:solidFill>
                <a:latin typeface="Open Sans Extra Bold"/>
                <a:ea typeface="Open Sans Extra Bold"/>
                <a:cs typeface="Open Sans Extra Bold"/>
                <a:sym typeface="Open Sans Extra Bold"/>
              </a:rPr>
              <a:t>ПРОЕКТ КНУ НАСТАНОВА З ВИЗНАЧЕННЯ ВАРТОСТІ УТРИМАННЯ СЛУЖБИ ЗАМОВНИКА, ЗДІЙСНЕННЯ ТЕХНІЧНОГО НАГЛЯДУ ТА НАДАННЯ ПОСЛУГ ІНЖЕНЕРА-КОНСУЛЬТАНТА</a:t>
            </a:r>
          </a:p>
        </p:txBody>
      </p:sp>
      <p:sp>
        <p:nvSpPr>
          <p:cNvPr id="5" name="TextBox 5"/>
          <p:cNvSpPr txBox="1"/>
          <p:nvPr/>
        </p:nvSpPr>
        <p:spPr>
          <a:xfrm>
            <a:off x="1577748" y="2659564"/>
            <a:ext cx="15343675" cy="7209474"/>
          </a:xfrm>
          <a:prstGeom prst="rect">
            <a:avLst/>
          </a:prstGeom>
        </p:spPr>
        <p:txBody>
          <a:bodyPr lIns="0" tIns="0" rIns="0" bIns="0" rtlCol="0" anchor="t">
            <a:spAutoFit/>
          </a:bodyPr>
          <a:lstStyle/>
          <a:p>
            <a:pPr marL="309502" lvl="1" algn="just"/>
            <a:r>
              <a:rPr lang="uk-UA" sz="2867" dirty="0">
                <a:latin typeface="Open Sans Extra Bold"/>
                <a:ea typeface="Open Sans Extra Bold"/>
                <a:cs typeface="Open Sans Extra Bold"/>
              </a:rPr>
              <a:t>	Вперше комплексно врегульовано підходи до визначення вартості утримання служби замовника, здійснення технагляду та надання послуг інженера-консультанта на всіх існуючих етапах ціноутворення:</a:t>
            </a:r>
          </a:p>
          <a:p>
            <a:pPr marL="309502" lvl="1" algn="just"/>
            <a:endParaRPr lang="uk-UA" sz="2867" dirty="0">
              <a:latin typeface="Open Sans Extra Bold"/>
              <a:ea typeface="Open Sans Extra Bold"/>
              <a:cs typeface="Open Sans Extra Bold"/>
            </a:endParaRPr>
          </a:p>
          <a:p>
            <a:pPr marL="309502" lvl="1" algn="just"/>
            <a:endParaRPr lang="uk-UA" sz="2867" dirty="0">
              <a:latin typeface="Open Sans Extra Bold"/>
              <a:ea typeface="Open Sans Extra Bold"/>
              <a:cs typeface="Open Sans Extra Bold"/>
            </a:endParaRPr>
          </a:p>
          <a:p>
            <a:pPr marL="766702" lvl="1" indent="-457200" algn="just">
              <a:buFontTx/>
              <a:buChar char="-"/>
            </a:pPr>
            <a:r>
              <a:rPr lang="uk-UA" sz="2867" dirty="0">
                <a:latin typeface="Open Sans Extra Bold"/>
                <a:ea typeface="Open Sans Extra Bold"/>
                <a:cs typeface="Open Sans Extra Bold"/>
              </a:rPr>
              <a:t>на етапі </a:t>
            </a:r>
            <a:r>
              <a:rPr lang="uk-UA" sz="2867" dirty="0" err="1">
                <a:latin typeface="Open Sans Extra Bold"/>
                <a:ea typeface="Open Sans Extra Bold"/>
                <a:cs typeface="Open Sans Extra Bold"/>
              </a:rPr>
              <a:t>передпроектних</a:t>
            </a:r>
            <a:r>
              <a:rPr lang="uk-UA" sz="2867" dirty="0">
                <a:latin typeface="Open Sans Extra Bold"/>
                <a:ea typeface="Open Sans Extra Bold"/>
                <a:cs typeface="Open Sans Extra Bold"/>
              </a:rPr>
              <a:t> робіт;</a:t>
            </a:r>
          </a:p>
          <a:p>
            <a:pPr marL="309502" lvl="1" algn="just"/>
            <a:endParaRPr lang="uk-UA" sz="2867" dirty="0">
              <a:latin typeface="Open Sans Extra Bold"/>
              <a:ea typeface="Open Sans Extra Bold"/>
              <a:cs typeface="Open Sans Extra Bold"/>
            </a:endParaRPr>
          </a:p>
          <a:p>
            <a:pPr marL="766702" lvl="1" indent="-457200" algn="just">
              <a:buFontTx/>
              <a:buChar char="-"/>
            </a:pPr>
            <a:r>
              <a:rPr lang="uk-UA" sz="2867" dirty="0">
                <a:latin typeface="Open Sans Extra Bold"/>
                <a:ea typeface="Open Sans Extra Bold"/>
                <a:cs typeface="Open Sans Extra Bold"/>
              </a:rPr>
              <a:t>етапі проектування;</a:t>
            </a:r>
          </a:p>
          <a:p>
            <a:pPr marL="309502" lvl="1" algn="just"/>
            <a:endParaRPr lang="uk-UA" sz="2867" dirty="0">
              <a:latin typeface="Open Sans Extra Bold"/>
              <a:ea typeface="Open Sans Extra Bold"/>
              <a:cs typeface="Open Sans Extra Bold"/>
            </a:endParaRPr>
          </a:p>
          <a:p>
            <a:pPr marL="766702" lvl="1" indent="-457200" algn="just">
              <a:buFontTx/>
              <a:buChar char="-"/>
            </a:pPr>
            <a:r>
              <a:rPr lang="uk-UA" sz="2867" dirty="0">
                <a:latin typeface="Open Sans Extra Bold"/>
                <a:ea typeface="Open Sans Extra Bold"/>
                <a:cs typeface="Open Sans Extra Bold"/>
              </a:rPr>
              <a:t> на стадії визначення ціни пропозиції учасника процедури </a:t>
            </a:r>
            <a:r>
              <a:rPr lang="uk-UA" sz="2867" dirty="0" err="1">
                <a:latin typeface="Open Sans Extra Bold"/>
                <a:ea typeface="Open Sans Extra Bold"/>
                <a:cs typeface="Open Sans Extra Bold"/>
              </a:rPr>
              <a:t>закупівель</a:t>
            </a:r>
            <a:r>
              <a:rPr lang="uk-UA" sz="2867" dirty="0">
                <a:latin typeface="Open Sans Extra Bold"/>
                <a:ea typeface="Open Sans Extra Bold"/>
                <a:cs typeface="Open Sans Extra Bold"/>
              </a:rPr>
              <a:t> (договірної ціни);</a:t>
            </a:r>
          </a:p>
          <a:p>
            <a:pPr marL="309502" lvl="1" algn="just"/>
            <a:endParaRPr lang="uk-UA" sz="2867" dirty="0">
              <a:latin typeface="Open Sans Extra Bold"/>
              <a:ea typeface="Open Sans Extra Bold"/>
              <a:cs typeface="Open Sans Extra Bold"/>
            </a:endParaRPr>
          </a:p>
          <a:p>
            <a:pPr marL="766702" lvl="1" indent="-457200" algn="just">
              <a:buFontTx/>
              <a:buChar char="-"/>
            </a:pPr>
            <a:r>
              <a:rPr lang="uk-UA" sz="2867" dirty="0">
                <a:latin typeface="Open Sans Extra Bold"/>
                <a:ea typeface="Open Sans Extra Bold"/>
                <a:cs typeface="Open Sans Extra Bold"/>
              </a:rPr>
              <a:t>на стадії взаєморозрахунків</a:t>
            </a:r>
            <a:r>
              <a:rPr lang="en-US" sz="2867" dirty="0">
                <a:latin typeface="Open Sans Extra Bold"/>
                <a:ea typeface="Open Sans Extra Bold"/>
                <a:cs typeface="Open Sans Extra Bold"/>
                <a:sym typeface="Open Sans Extra Bold"/>
              </a:rPr>
              <a:t> </a:t>
            </a:r>
            <a:endParaRPr lang="uk-UA" sz="2867" dirty="0">
              <a:latin typeface="Open Sans Extra Bold"/>
              <a:ea typeface="Open Sans Extra Bold"/>
              <a:cs typeface="Open Sans Extra Bold"/>
              <a:sym typeface="Open Sans Extra Bold"/>
            </a:endParaRPr>
          </a:p>
          <a:p>
            <a:pPr marL="766702" lvl="1" indent="-457200" algn="just">
              <a:buFontTx/>
              <a:buChar char="-"/>
            </a:pPr>
            <a:endParaRPr lang="uk-UA" sz="2867" dirty="0">
              <a:latin typeface="Open Sans Extra Bold"/>
              <a:ea typeface="Open Sans Extra Bold"/>
              <a:cs typeface="Open Sans Extra Bold"/>
              <a:sym typeface="Open Sans Extra Bold"/>
            </a:endParaRPr>
          </a:p>
          <a:p>
            <a:pPr marL="309502" lvl="1" algn="just"/>
            <a:endParaRPr lang="uk-UA" sz="2867" dirty="0">
              <a:latin typeface="Open Sans Extra Bold"/>
              <a:ea typeface="Open Sans Extra Bold"/>
              <a:cs typeface="Open Sans Extra Bold"/>
              <a:sym typeface="Open Sans Extra Bold"/>
            </a:endParaRPr>
          </a:p>
          <a:p>
            <a:pPr marL="309502" lvl="1" algn="just">
              <a:lnSpc>
                <a:spcPct val="150000"/>
              </a:lnSpc>
            </a:pPr>
            <a:endParaRPr lang="en-US" sz="2867" dirty="0">
              <a:latin typeface="Open Sans Extra Bold"/>
              <a:ea typeface="Open Sans Extra Bold"/>
              <a:cs typeface="Open Sans Extra Bold"/>
              <a:sym typeface="Open Sans Extr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1032</Words>
  <Application>Microsoft Office PowerPoint</Application>
  <PresentationFormat>Произвольный</PresentationFormat>
  <Paragraphs>124</Paragraphs>
  <Slides>16</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Open Sans Bold</vt:lpstr>
      <vt:lpstr>Open Sans Extra Bold Italics</vt:lpstr>
      <vt:lpstr>Open Sans Extra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Жовтий і Бірюзовий Сучасний Обрамлений Бренд Посібник Презентація</dc:title>
  <dc:creator>R-User</dc:creator>
  <cp:lastModifiedBy>User</cp:lastModifiedBy>
  <cp:revision>10</cp:revision>
  <cp:lastPrinted>2024-12-04T20:31:13Z</cp:lastPrinted>
  <dcterms:created xsi:type="dcterms:W3CDTF">2006-08-16T00:00:00Z</dcterms:created>
  <dcterms:modified xsi:type="dcterms:W3CDTF">2025-11-21T06:05:39Z</dcterms:modified>
  <dc:identifier>DAGYRIxAj1E</dc:identifier>
</cp:coreProperties>
</file>