
<file path=[Content_Types].xml><?xml version="1.0" encoding="utf-8"?>
<Types xmlns="http://schemas.openxmlformats.org/package/2006/content-types">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 id="287" r:id="rId31"/>
    <p:sldId id="288" r:id="rId32"/>
    <p:sldId id="289" r:id="rId33"/>
    <p:sldId id="267" r:id="rId34"/>
    <p:sldId id="290" r:id="rId35"/>
    <p:sldId id="291" r:id="rId36"/>
    <p:sldId id="292" r:id="rId37"/>
    <p:sldId id="293" r:id="rId38"/>
    <p:sldId id="294" r:id="rId39"/>
    <p:sldId id="285" r:id="rId40"/>
  </p:sldIdLst>
  <p:sldSz cx="14630400" cy="8229600"/>
  <p:notesSz cx="8229600" cy="146304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345" autoAdjust="0"/>
  </p:normalViewPr>
  <p:slideViewPr>
    <p:cSldViewPr snapToGrid="0" snapToObjects="1">
      <p:cViewPr varScale="1">
        <p:scale>
          <a:sx n="42" d="100"/>
          <a:sy n="42" d="100"/>
        </p:scale>
        <p:origin x="126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150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892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txBody>
          <a:bodyPr/>
          <a:lstStyle/>
          <a:p>
            <a:endParaRPr lang="uk-UA"/>
          </a:p>
        </p:txBody>
      </p:sp>
      <p:sp>
        <p:nvSpPr>
          <p:cNvPr id="3" name="Shape 1"/>
          <p:cNvSpPr/>
          <p:nvPr/>
        </p:nvSpPr>
        <p:spPr>
          <a:xfrm>
            <a:off x="0" y="0"/>
            <a:ext cx="14630400" cy="8229600"/>
          </a:xfrm>
          <a:prstGeom prst="rect">
            <a:avLst/>
          </a:prstGeom>
          <a:solidFill>
            <a:srgbClr val="403234"/>
          </a:solidFill>
          <a:ln/>
        </p:spPr>
        <p:txBody>
          <a:bodyPr/>
          <a:lstStyle/>
          <a:p>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55.emf"/><Relationship Id="rId1" Type="http://schemas.openxmlformats.org/officeDocument/2006/relationships/slideLayout" Target="../slideLayouts/slideLayout9.xml"/><Relationship Id="rId4" Type="http://schemas.openxmlformats.org/officeDocument/2006/relationships/image" Target="../media/image56.emf"/></Relationships>
</file>

<file path=ppt/slides/_rels/slide2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6280190" y="2718316"/>
            <a:ext cx="7556421" cy="1860233"/>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4" name="Text 1"/>
          <p:cNvSpPr/>
          <p:nvPr/>
        </p:nvSpPr>
        <p:spPr>
          <a:xfrm>
            <a:off x="6400210" y="4876205"/>
            <a:ext cx="7436401" cy="635079"/>
          </a:xfrm>
          <a:prstGeom prst="rect">
            <a:avLst/>
          </a:prstGeom>
          <a:noFill/>
          <a:ln/>
        </p:spPr>
        <p:txBody>
          <a:bodyPr wrap="square" lIns="0" tIns="0" rIns="0" bIns="0" rtlCol="0" anchor="t"/>
          <a:lstStyle/>
          <a:p>
            <a:pPr marL="0" indent="0" algn="l">
              <a:lnSpc>
                <a:spcPts val="2500"/>
              </a:lnSpc>
              <a:buNone/>
            </a:pPr>
            <a:r>
              <a:rPr lang="en-US" sz="1550" dirty="0">
                <a:solidFill>
                  <a:srgbClr val="D3C9C5"/>
                </a:solidFill>
                <a:latin typeface="Noto Serif HK" pitchFamily="34" charset="0"/>
                <a:ea typeface="Noto Serif HK" pitchFamily="34" charset="-122"/>
                <a:cs typeface="Noto Serif HK" pitchFamily="34" charset="-120"/>
              </a:rPr>
              <a:t>Комплексний огляд принципів управління ризиками відповідно до міжнародних стандартів ISO 31000 та специфіки контрактів FIDIC</a:t>
            </a:r>
            <a:endParaRPr lang="en-US" sz="1550" dirty="0"/>
          </a:p>
        </p:txBody>
      </p:sp>
      <p:sp>
        <p:nvSpPr>
          <p:cNvPr id="6" name="TextBox 5">
            <a:extLst>
              <a:ext uri="{FF2B5EF4-FFF2-40B4-BE49-F238E27FC236}">
                <a16:creationId xmlns:a16="http://schemas.microsoft.com/office/drawing/2014/main" id="{AF9F251B-627F-EB50-1863-C9509AF68226}"/>
              </a:ext>
            </a:extLst>
          </p:cNvPr>
          <p:cNvSpPr txBox="1"/>
          <p:nvPr/>
        </p:nvSpPr>
        <p:spPr>
          <a:xfrm>
            <a:off x="6400210" y="1143387"/>
            <a:ext cx="7556421" cy="3539430"/>
          </a:xfrm>
          <a:prstGeom prst="rect">
            <a:avLst/>
          </a:prstGeom>
          <a:noFill/>
        </p:spPr>
        <p:txBody>
          <a:bodyPr wrap="square">
            <a:spAutoFit/>
          </a:bodyPr>
          <a:lstStyle/>
          <a:p>
            <a:r>
              <a:rPr lang="ru-RU" dirty="0"/>
              <a:t>: </a:t>
            </a:r>
            <a:r>
              <a:rPr lang="ru-RU" sz="3200" b="1" dirty="0">
                <a:solidFill>
                  <a:schemeClr val="bg1"/>
                </a:solidFill>
              </a:rPr>
              <a:t>ЗАСТОСУВАННЯ МІЖНАРОДНО ВИЗНАНИХ ФОРМ БУДІВЕЛЬНИХ</a:t>
            </a:r>
            <a:r>
              <a:rPr lang="en-US" sz="3200" b="1" dirty="0">
                <a:solidFill>
                  <a:schemeClr val="bg1"/>
                </a:solidFill>
              </a:rPr>
              <a:t> </a:t>
            </a:r>
            <a:r>
              <a:rPr lang="ru-RU" sz="3200" b="1" dirty="0">
                <a:solidFill>
                  <a:schemeClr val="bg1"/>
                </a:solidFill>
              </a:rPr>
              <a:t>КОНТРАКТІВ. </a:t>
            </a:r>
            <a:endParaRPr lang="en-US" sz="3200" b="1" dirty="0">
              <a:solidFill>
                <a:schemeClr val="bg1"/>
              </a:solidFill>
            </a:endParaRPr>
          </a:p>
          <a:p>
            <a:endParaRPr lang="en-US" sz="3200" b="1" dirty="0">
              <a:solidFill>
                <a:schemeClr val="bg1"/>
              </a:solidFill>
            </a:endParaRPr>
          </a:p>
          <a:p>
            <a:r>
              <a:rPr lang="ru-RU" sz="3200" b="1" dirty="0">
                <a:solidFill>
                  <a:schemeClr val="bg1"/>
                </a:solidFill>
              </a:rPr>
              <a:t>РАЦІОНАЛЬНИЙ РОЗПОДІЛ РИЗИКІВ МІЖ УЧАСНИКАМИ</a:t>
            </a:r>
          </a:p>
          <a:p>
            <a:r>
              <a:rPr lang="ru-RU" sz="3200" b="1" dirty="0">
                <a:solidFill>
                  <a:schemeClr val="bg1"/>
                </a:solidFill>
              </a:rPr>
              <a:t>БУДІВНИЦТВА</a:t>
            </a:r>
          </a:p>
        </p:txBody>
      </p:sp>
      <p:pic>
        <p:nvPicPr>
          <p:cNvPr id="9" name="Рисунок 8">
            <a:extLst>
              <a:ext uri="{FF2B5EF4-FFF2-40B4-BE49-F238E27FC236}">
                <a16:creationId xmlns:a16="http://schemas.microsoft.com/office/drawing/2014/main" id="{D3B9A962-1C27-7004-2289-0CB0E9BE9BB2}"/>
              </a:ext>
            </a:extLst>
          </p:cNvPr>
          <p:cNvPicPr>
            <a:picLocks noChangeAspect="1"/>
          </p:cNvPicPr>
          <p:nvPr/>
        </p:nvPicPr>
        <p:blipFill>
          <a:blip r:embed="rId3"/>
          <a:stretch>
            <a:fillRect/>
          </a:stretch>
        </p:blipFill>
        <p:spPr>
          <a:xfrm>
            <a:off x="160422" y="3044899"/>
            <a:ext cx="5759116" cy="5076825"/>
          </a:xfrm>
          <a:prstGeom prst="rect">
            <a:avLst/>
          </a:prstGeom>
        </p:spPr>
      </p:pic>
      <p:pic>
        <p:nvPicPr>
          <p:cNvPr id="10" name="Рисунок 9">
            <a:extLst>
              <a:ext uri="{FF2B5EF4-FFF2-40B4-BE49-F238E27FC236}">
                <a16:creationId xmlns:a16="http://schemas.microsoft.com/office/drawing/2014/main" id="{8A0B891A-4956-41B7-B88F-FB95F0EEDBE3}"/>
              </a:ext>
            </a:extLst>
          </p:cNvPr>
          <p:cNvPicPr>
            <a:picLocks noChangeAspect="1"/>
          </p:cNvPicPr>
          <p:nvPr/>
        </p:nvPicPr>
        <p:blipFill>
          <a:blip r:embed="rId4"/>
          <a:stretch>
            <a:fillRect/>
          </a:stretch>
        </p:blipFill>
        <p:spPr>
          <a:xfrm>
            <a:off x="160421" y="111292"/>
            <a:ext cx="5759115" cy="2857500"/>
          </a:xfrm>
          <a:prstGeom prst="rect">
            <a:avLst/>
          </a:prstGeom>
        </p:spPr>
      </p:pic>
      <p:sp>
        <p:nvSpPr>
          <p:cNvPr id="11" name="TextBox 10">
            <a:extLst>
              <a:ext uri="{FF2B5EF4-FFF2-40B4-BE49-F238E27FC236}">
                <a16:creationId xmlns:a16="http://schemas.microsoft.com/office/drawing/2014/main" id="{A8CD9868-09CD-8276-0D51-F2A7745823A3}"/>
              </a:ext>
            </a:extLst>
          </p:cNvPr>
          <p:cNvSpPr txBox="1"/>
          <p:nvPr/>
        </p:nvSpPr>
        <p:spPr>
          <a:xfrm>
            <a:off x="6821905" y="6833550"/>
            <a:ext cx="6996216" cy="1107996"/>
          </a:xfrm>
          <a:prstGeom prst="rect">
            <a:avLst/>
          </a:prstGeom>
          <a:noFill/>
        </p:spPr>
        <p:txBody>
          <a:bodyPr wrap="square" rtlCol="0">
            <a:spAutoFit/>
          </a:bodyPr>
          <a:lstStyle/>
          <a:p>
            <a:pPr algn="r"/>
            <a:r>
              <a:rPr lang="uk-UA" sz="2200" b="1" dirty="0">
                <a:solidFill>
                  <a:schemeClr val="bg1"/>
                </a:solidFill>
              </a:rPr>
              <a:t>Тетяна ЦИФРА,</a:t>
            </a:r>
          </a:p>
          <a:p>
            <a:pPr algn="r"/>
            <a:r>
              <a:rPr lang="uk-UA" sz="2200" dirty="0">
                <a:solidFill>
                  <a:schemeClr val="bg1"/>
                </a:solidFill>
              </a:rPr>
              <a:t>кандидат економічних наук, </a:t>
            </a:r>
          </a:p>
          <a:p>
            <a:pPr algn="r"/>
            <a:r>
              <a:rPr lang="uk-UA" sz="2200" dirty="0">
                <a:solidFill>
                  <a:schemeClr val="bg1"/>
                </a:solidFill>
              </a:rPr>
              <a:t>доцент кафедри економіки будівництва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18609" y="614124"/>
            <a:ext cx="5254704" cy="415766"/>
          </a:xfrm>
          <a:prstGeom prst="rect">
            <a:avLst/>
          </a:prstGeom>
          <a:noFill/>
          <a:ln/>
        </p:spPr>
        <p:txBody>
          <a:bodyPr wrap="none" lIns="0" tIns="0" rIns="0" bIns="0" rtlCol="0" anchor="t"/>
          <a:lstStyle/>
          <a:p>
            <a:pPr marL="0" indent="0" algn="l">
              <a:lnSpc>
                <a:spcPts val="3250"/>
              </a:lnSpc>
              <a:buNone/>
            </a:pPr>
            <a:r>
              <a:rPr lang="en-US" sz="2600" b="1" dirty="0">
                <a:solidFill>
                  <a:srgbClr val="FFF8F5"/>
                </a:solidFill>
                <a:latin typeface="Noto Serif HK Bold" pitchFamily="34" charset="0"/>
                <a:ea typeface="Noto Serif HK Bold" pitchFamily="34" charset="-122"/>
                <a:cs typeface="Noto Serif HK Bold" pitchFamily="34" charset="-120"/>
              </a:rPr>
              <a:t>Принципи розподілу ризиків</a:t>
            </a:r>
            <a:endParaRPr lang="en-US" sz="2600" dirty="0"/>
          </a:p>
        </p:txBody>
      </p:sp>
      <p:sp>
        <p:nvSpPr>
          <p:cNvPr id="4" name="Text 1"/>
          <p:cNvSpPr/>
          <p:nvPr/>
        </p:nvSpPr>
        <p:spPr>
          <a:xfrm>
            <a:off x="6018609" y="1229439"/>
            <a:ext cx="8079581" cy="2494955"/>
          </a:xfrm>
          <a:prstGeom prst="rect">
            <a:avLst/>
          </a:prstGeom>
          <a:noFill/>
          <a:ln/>
        </p:spPr>
        <p:txBody>
          <a:bodyPr wrap="square" lIns="0" tIns="0" rIns="0" bIns="0" rtlCol="0" anchor="t"/>
          <a:lstStyle/>
          <a:p>
            <a:pPr marL="0" indent="0" algn="l">
              <a:lnSpc>
                <a:spcPts val="6500"/>
              </a:lnSpc>
              <a:buNone/>
            </a:pPr>
            <a:r>
              <a:rPr lang="en-US" sz="5200" b="1" dirty="0">
                <a:solidFill>
                  <a:srgbClr val="FFF8F5"/>
                </a:solidFill>
                <a:latin typeface="Noto Serif HK Bold" pitchFamily="34" charset="0"/>
                <a:ea typeface="Noto Serif HK Bold" pitchFamily="34" charset="-122"/>
                <a:cs typeface="Noto Serif HK Bold" pitchFamily="34" charset="-120"/>
              </a:rPr>
              <a:t>Ризик несе сторона, яка найкраще може ним управляти</a:t>
            </a:r>
            <a:endParaRPr lang="en-US" sz="5200" dirty="0"/>
          </a:p>
        </p:txBody>
      </p:sp>
      <p:sp>
        <p:nvSpPr>
          <p:cNvPr id="5" name="Text 2"/>
          <p:cNvSpPr/>
          <p:nvPr/>
        </p:nvSpPr>
        <p:spPr>
          <a:xfrm>
            <a:off x="6018609" y="4056936"/>
            <a:ext cx="3615690" cy="249436"/>
          </a:xfrm>
          <a:prstGeom prst="rect">
            <a:avLst/>
          </a:prstGeom>
          <a:noFill/>
          <a:ln/>
        </p:spPr>
        <p:txBody>
          <a:bodyPr wrap="none" lIns="0" tIns="0" rIns="0" bIns="0" rtlCol="0" anchor="t"/>
          <a:lstStyle/>
          <a:p>
            <a:pPr marL="0" indent="0" algn="l">
              <a:lnSpc>
                <a:spcPts val="1950"/>
              </a:lnSpc>
              <a:buNone/>
            </a:pPr>
            <a:r>
              <a:rPr lang="en-US" sz="1550" b="1" dirty="0">
                <a:solidFill>
                  <a:srgbClr val="FFF8F5"/>
                </a:solidFill>
                <a:latin typeface="Noto Serif HK Bold" pitchFamily="34" charset="0"/>
                <a:ea typeface="Noto Serif HK Bold" pitchFamily="34" charset="-122"/>
                <a:cs typeface="Noto Serif HK Bold" pitchFamily="34" charset="-120"/>
              </a:rPr>
              <a:t>Ризики роботодавця (Замовника)</a:t>
            </a:r>
            <a:endParaRPr lang="en-US" sz="1550" dirty="0"/>
          </a:p>
        </p:txBody>
      </p:sp>
      <p:sp>
        <p:nvSpPr>
          <p:cNvPr id="6" name="Text 3"/>
          <p:cNvSpPr/>
          <p:nvPr/>
        </p:nvSpPr>
        <p:spPr>
          <a:xfrm>
            <a:off x="6018609" y="4439364"/>
            <a:ext cx="3877508" cy="212884"/>
          </a:xfrm>
          <a:prstGeom prst="rect">
            <a:avLst/>
          </a:prstGeom>
          <a:noFill/>
          <a:ln/>
        </p:spPr>
        <p:txBody>
          <a:bodyPr wrap="none" lIns="0" tIns="0" rIns="0" bIns="0" rtlCol="0" anchor="t"/>
          <a:lstStyle/>
          <a:p>
            <a:pPr marL="0" indent="0" algn="l">
              <a:lnSpc>
                <a:spcPts val="1650"/>
              </a:lnSpc>
              <a:buNone/>
            </a:pPr>
            <a:r>
              <a:rPr lang="en-US" sz="1000" dirty="0">
                <a:solidFill>
                  <a:srgbClr val="D3C9C5"/>
                </a:solidFill>
                <a:latin typeface="Noto Serif HK" pitchFamily="34" charset="0"/>
                <a:ea typeface="Noto Serif HK" pitchFamily="34" charset="-122"/>
                <a:cs typeface="Noto Serif HK" pitchFamily="34" charset="-120"/>
              </a:rPr>
              <a:t>Оплачуються </a:t>
            </a:r>
            <a:r>
              <a:rPr lang="en-US" sz="1000" b="1" dirty="0">
                <a:solidFill>
                  <a:srgbClr val="D3C9C5"/>
                </a:solidFill>
                <a:latin typeface="Noto Serif HK" pitchFamily="34" charset="0"/>
                <a:ea typeface="Noto Serif HK" pitchFamily="34" charset="-122"/>
                <a:cs typeface="Noto Serif HK" pitchFamily="34" charset="-120"/>
              </a:rPr>
              <a:t>тільки якщо сталися</a:t>
            </a:r>
            <a:endParaRPr lang="en-US" sz="1000" dirty="0"/>
          </a:p>
        </p:txBody>
      </p:sp>
      <p:sp>
        <p:nvSpPr>
          <p:cNvPr id="7" name="Text 4"/>
          <p:cNvSpPr/>
          <p:nvPr/>
        </p:nvSpPr>
        <p:spPr>
          <a:xfrm>
            <a:off x="6018609" y="4771906"/>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Доступ до майданчика</a:t>
            </a:r>
            <a:endParaRPr lang="en-US" sz="1000" dirty="0"/>
          </a:p>
        </p:txBody>
      </p:sp>
      <p:sp>
        <p:nvSpPr>
          <p:cNvPr id="8" name="Text 5"/>
          <p:cNvSpPr/>
          <p:nvPr/>
        </p:nvSpPr>
        <p:spPr>
          <a:xfrm>
            <a:off x="6018609" y="5031343"/>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Надання проектної інформації</a:t>
            </a:r>
            <a:endParaRPr lang="en-US" sz="1000" dirty="0"/>
          </a:p>
        </p:txBody>
      </p:sp>
      <p:sp>
        <p:nvSpPr>
          <p:cNvPr id="9" name="Text 6"/>
          <p:cNvSpPr/>
          <p:nvPr/>
        </p:nvSpPr>
        <p:spPr>
          <a:xfrm>
            <a:off x="6018609" y="5290780"/>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Дозвільна документація</a:t>
            </a:r>
            <a:endParaRPr lang="en-US" sz="1000" dirty="0"/>
          </a:p>
        </p:txBody>
      </p:sp>
      <p:sp>
        <p:nvSpPr>
          <p:cNvPr id="10" name="Text 7"/>
          <p:cNvSpPr/>
          <p:nvPr/>
        </p:nvSpPr>
        <p:spPr>
          <a:xfrm>
            <a:off x="6018609" y="5550218"/>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Фізичні умови майданчика (в Red Book)</a:t>
            </a:r>
            <a:endParaRPr lang="en-US" sz="1000" dirty="0"/>
          </a:p>
        </p:txBody>
      </p:sp>
      <p:sp>
        <p:nvSpPr>
          <p:cNvPr id="11" name="Text 8"/>
          <p:cNvSpPr/>
          <p:nvPr/>
        </p:nvSpPr>
        <p:spPr>
          <a:xfrm>
            <a:off x="6018609" y="5809655"/>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Зміни законодавства</a:t>
            </a:r>
            <a:endParaRPr lang="en-US" sz="1000" dirty="0"/>
          </a:p>
        </p:txBody>
      </p:sp>
      <p:sp>
        <p:nvSpPr>
          <p:cNvPr id="12" name="Text 9"/>
          <p:cNvSpPr/>
          <p:nvPr/>
        </p:nvSpPr>
        <p:spPr>
          <a:xfrm>
            <a:off x="6018609" y="6142196"/>
            <a:ext cx="3877508" cy="425768"/>
          </a:xfrm>
          <a:prstGeom prst="rect">
            <a:avLst/>
          </a:prstGeom>
          <a:noFill/>
          <a:ln/>
        </p:spPr>
        <p:txBody>
          <a:bodyPr wrap="square" lIns="0" tIns="0" rIns="0" bIns="0" rtlCol="0" anchor="t"/>
          <a:lstStyle/>
          <a:p>
            <a:pPr marL="0" indent="0" algn="l">
              <a:lnSpc>
                <a:spcPts val="1650"/>
              </a:lnSpc>
              <a:buNone/>
            </a:pPr>
            <a:r>
              <a:rPr lang="en-US" sz="1000" dirty="0">
                <a:solidFill>
                  <a:srgbClr val="D3C9C5"/>
                </a:solidFill>
                <a:latin typeface="Noto Serif HK" pitchFamily="34" charset="0"/>
                <a:ea typeface="Noto Serif HK" pitchFamily="34" charset="-122"/>
                <a:cs typeface="Noto Serif HK" pitchFamily="34" charset="-120"/>
              </a:rPr>
              <a:t>Замовник компенсує фактичні витрати та продовжує строки лише після настання події.</a:t>
            </a:r>
            <a:endParaRPr lang="en-US" sz="1000" dirty="0"/>
          </a:p>
        </p:txBody>
      </p:sp>
      <p:sp>
        <p:nvSpPr>
          <p:cNvPr id="13" name="Text 10"/>
          <p:cNvSpPr/>
          <p:nvPr/>
        </p:nvSpPr>
        <p:spPr>
          <a:xfrm>
            <a:off x="10228302" y="4056936"/>
            <a:ext cx="2102763" cy="249436"/>
          </a:xfrm>
          <a:prstGeom prst="rect">
            <a:avLst/>
          </a:prstGeom>
          <a:noFill/>
          <a:ln/>
        </p:spPr>
        <p:txBody>
          <a:bodyPr wrap="none" lIns="0" tIns="0" rIns="0" bIns="0" rtlCol="0" anchor="t"/>
          <a:lstStyle/>
          <a:p>
            <a:pPr marL="0" indent="0" algn="l">
              <a:lnSpc>
                <a:spcPts val="1950"/>
              </a:lnSpc>
              <a:buNone/>
            </a:pPr>
            <a:r>
              <a:rPr lang="en-US" sz="1550" b="1" dirty="0">
                <a:solidFill>
                  <a:srgbClr val="FFF8F5"/>
                </a:solidFill>
                <a:latin typeface="Noto Serif HK Bold" pitchFamily="34" charset="0"/>
                <a:ea typeface="Noto Serif HK Bold" pitchFamily="34" charset="-122"/>
                <a:cs typeface="Noto Serif HK Bold" pitchFamily="34" charset="-120"/>
              </a:rPr>
              <a:t>Ризики підрядника</a:t>
            </a:r>
            <a:endParaRPr lang="en-US" sz="1550" dirty="0"/>
          </a:p>
        </p:txBody>
      </p:sp>
      <p:sp>
        <p:nvSpPr>
          <p:cNvPr id="14" name="Text 11"/>
          <p:cNvSpPr/>
          <p:nvPr/>
        </p:nvSpPr>
        <p:spPr>
          <a:xfrm>
            <a:off x="10228302" y="4439364"/>
            <a:ext cx="3877508" cy="212884"/>
          </a:xfrm>
          <a:prstGeom prst="rect">
            <a:avLst/>
          </a:prstGeom>
          <a:noFill/>
          <a:ln/>
        </p:spPr>
        <p:txBody>
          <a:bodyPr wrap="none" lIns="0" tIns="0" rIns="0" bIns="0" rtlCol="0" anchor="t"/>
          <a:lstStyle/>
          <a:p>
            <a:pPr marL="0" indent="0" algn="l">
              <a:lnSpc>
                <a:spcPts val="1650"/>
              </a:lnSpc>
              <a:buNone/>
            </a:pPr>
            <a:r>
              <a:rPr lang="en-US" sz="1000" dirty="0">
                <a:solidFill>
                  <a:srgbClr val="D3C9C5"/>
                </a:solidFill>
                <a:latin typeface="Noto Serif HK" pitchFamily="34" charset="0"/>
                <a:ea typeface="Noto Serif HK" pitchFamily="34" charset="-122"/>
                <a:cs typeface="Noto Serif HK" pitchFamily="34" charset="-120"/>
              </a:rPr>
              <a:t>Включає у ціну </a:t>
            </a:r>
            <a:r>
              <a:rPr lang="en-US" sz="1000" b="1" dirty="0">
                <a:solidFill>
                  <a:srgbClr val="D3C9C5"/>
                </a:solidFill>
                <a:latin typeface="Noto Serif HK" pitchFamily="34" charset="0"/>
                <a:ea typeface="Noto Serif HK" pitchFamily="34" charset="-122"/>
                <a:cs typeface="Noto Serif HK" pitchFamily="34" charset="-120"/>
              </a:rPr>
              <a:t>незалежно від настання</a:t>
            </a:r>
            <a:endParaRPr lang="en-US" sz="1000" dirty="0"/>
          </a:p>
        </p:txBody>
      </p:sp>
      <p:sp>
        <p:nvSpPr>
          <p:cNvPr id="15" name="Text 12"/>
          <p:cNvSpPr/>
          <p:nvPr/>
        </p:nvSpPr>
        <p:spPr>
          <a:xfrm>
            <a:off x="10228302" y="4771906"/>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Кваліфікація персоналу</a:t>
            </a:r>
            <a:endParaRPr lang="en-US" sz="1000" dirty="0"/>
          </a:p>
        </p:txBody>
      </p:sp>
      <p:sp>
        <p:nvSpPr>
          <p:cNvPr id="16" name="Text 13"/>
          <p:cNvSpPr/>
          <p:nvPr/>
        </p:nvSpPr>
        <p:spPr>
          <a:xfrm>
            <a:off x="10228302" y="5031343"/>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Якість виконання робіт</a:t>
            </a:r>
            <a:endParaRPr lang="en-US" sz="1000" dirty="0"/>
          </a:p>
        </p:txBody>
      </p:sp>
      <p:sp>
        <p:nvSpPr>
          <p:cNvPr id="17" name="Text 14"/>
          <p:cNvSpPr/>
          <p:nvPr/>
        </p:nvSpPr>
        <p:spPr>
          <a:xfrm>
            <a:off x="10228302" y="5290780"/>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Управління субпідрядниками</a:t>
            </a:r>
            <a:endParaRPr lang="en-US" sz="1000" dirty="0"/>
          </a:p>
        </p:txBody>
      </p:sp>
      <p:sp>
        <p:nvSpPr>
          <p:cNvPr id="18" name="Text 15"/>
          <p:cNvSpPr/>
          <p:nvPr/>
        </p:nvSpPr>
        <p:spPr>
          <a:xfrm>
            <a:off x="10228302" y="5550218"/>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Технологічні рішення</a:t>
            </a:r>
            <a:endParaRPr lang="en-US" sz="1000" dirty="0"/>
          </a:p>
        </p:txBody>
      </p:sp>
      <p:sp>
        <p:nvSpPr>
          <p:cNvPr id="19" name="Text 16"/>
          <p:cNvSpPr/>
          <p:nvPr/>
        </p:nvSpPr>
        <p:spPr>
          <a:xfrm>
            <a:off x="10228302" y="5809655"/>
            <a:ext cx="3877508" cy="212884"/>
          </a:xfrm>
          <a:prstGeom prst="rect">
            <a:avLst/>
          </a:prstGeom>
          <a:noFill/>
          <a:ln/>
        </p:spPr>
        <p:txBody>
          <a:bodyPr wrap="none" lIns="0" tIns="0" rIns="0" bIns="0" rtlCol="0" anchor="t"/>
          <a:lstStyle/>
          <a:p>
            <a:pPr marL="342900" indent="-342900" algn="l">
              <a:lnSpc>
                <a:spcPts val="1650"/>
              </a:lnSpc>
              <a:buSzPct val="100000"/>
              <a:buChar char="•"/>
            </a:pPr>
            <a:r>
              <a:rPr lang="en-US" sz="1000" dirty="0">
                <a:solidFill>
                  <a:srgbClr val="D3C9C5"/>
                </a:solidFill>
                <a:latin typeface="Noto Serif HK" pitchFamily="34" charset="0"/>
                <a:ea typeface="Noto Serif HK" pitchFamily="34" charset="-122"/>
                <a:cs typeface="Noto Serif HK" pitchFamily="34" charset="-120"/>
              </a:rPr>
              <a:t>Планування та логістика</a:t>
            </a:r>
            <a:endParaRPr lang="en-US" sz="1000" dirty="0"/>
          </a:p>
        </p:txBody>
      </p:sp>
      <p:sp>
        <p:nvSpPr>
          <p:cNvPr id="20" name="Text 17"/>
          <p:cNvSpPr/>
          <p:nvPr/>
        </p:nvSpPr>
        <p:spPr>
          <a:xfrm>
            <a:off x="10228302" y="6142196"/>
            <a:ext cx="3877508" cy="425768"/>
          </a:xfrm>
          <a:prstGeom prst="rect">
            <a:avLst/>
          </a:prstGeom>
          <a:noFill/>
          <a:ln/>
        </p:spPr>
        <p:txBody>
          <a:bodyPr wrap="square" lIns="0" tIns="0" rIns="0" bIns="0" rtlCol="0" anchor="t"/>
          <a:lstStyle/>
          <a:p>
            <a:pPr marL="0" indent="0" algn="l">
              <a:lnSpc>
                <a:spcPts val="1650"/>
              </a:lnSpc>
              <a:buNone/>
            </a:pPr>
            <a:r>
              <a:rPr lang="en-US" sz="1000" dirty="0">
                <a:solidFill>
                  <a:srgbClr val="D3C9C5"/>
                </a:solidFill>
                <a:latin typeface="Noto Serif HK" pitchFamily="34" charset="0"/>
                <a:ea typeface="Noto Serif HK" pitchFamily="34" charset="-122"/>
                <a:cs typeface="Noto Serif HK" pitchFamily="34" charset="-120"/>
              </a:rPr>
              <a:t>Підрядник закладає резерви на покриття цих ризиків у контрактну ціну при тендері.</a:t>
            </a:r>
            <a:endParaRPr lang="en-US" sz="1000" dirty="0"/>
          </a:p>
        </p:txBody>
      </p:sp>
      <p:sp>
        <p:nvSpPr>
          <p:cNvPr id="21" name="Shape 18"/>
          <p:cNvSpPr/>
          <p:nvPr/>
        </p:nvSpPr>
        <p:spPr>
          <a:xfrm>
            <a:off x="6018609" y="6837283"/>
            <a:ext cx="8079581" cy="778073"/>
          </a:xfrm>
          <a:prstGeom prst="roundRect">
            <a:avLst>
              <a:gd name="adj" fmla="val 2565"/>
            </a:avLst>
          </a:prstGeom>
          <a:solidFill>
            <a:srgbClr val="372015"/>
          </a:solidFill>
          <a:ln/>
        </p:spPr>
        <p:txBody>
          <a:bodyPr/>
          <a:lstStyle/>
          <a:p>
            <a:endParaRPr lang="uk-UA"/>
          </a:p>
        </p:txBody>
      </p:sp>
      <p:pic>
        <p:nvPicPr>
          <p:cNvPr id="22" name="Image 1" descr="preencoded.png"/>
          <p:cNvPicPr>
            <a:picLocks noChangeAspect="1"/>
          </p:cNvPicPr>
          <p:nvPr/>
        </p:nvPicPr>
        <p:blipFill>
          <a:blip r:embed="rId4"/>
          <a:stretch>
            <a:fillRect/>
          </a:stretch>
        </p:blipFill>
        <p:spPr>
          <a:xfrm>
            <a:off x="6151602" y="7047071"/>
            <a:ext cx="166211" cy="132993"/>
          </a:xfrm>
          <a:prstGeom prst="rect">
            <a:avLst/>
          </a:prstGeom>
        </p:spPr>
      </p:pic>
      <p:sp>
        <p:nvSpPr>
          <p:cNvPr id="23" name="Text 19"/>
          <p:cNvSpPr/>
          <p:nvPr/>
        </p:nvSpPr>
        <p:spPr>
          <a:xfrm>
            <a:off x="6450806" y="7003494"/>
            <a:ext cx="7514392" cy="425768"/>
          </a:xfrm>
          <a:prstGeom prst="rect">
            <a:avLst/>
          </a:prstGeom>
          <a:noFill/>
          <a:ln/>
        </p:spPr>
        <p:txBody>
          <a:bodyPr wrap="square" lIns="0" tIns="0" rIns="0" bIns="0" rtlCol="0" anchor="t"/>
          <a:lstStyle/>
          <a:p>
            <a:pPr marL="0" indent="0" algn="l">
              <a:lnSpc>
                <a:spcPts val="1650"/>
              </a:lnSpc>
              <a:buNone/>
            </a:pPr>
            <a:r>
              <a:rPr lang="en-US" sz="1000" b="1" dirty="0">
                <a:solidFill>
                  <a:srgbClr val="FFFFFF"/>
                </a:solidFill>
                <a:latin typeface="Noto Serif HK" pitchFamily="34" charset="0"/>
                <a:ea typeface="Noto Serif HK" pitchFamily="34" charset="-122"/>
                <a:cs typeface="Noto Serif HK" pitchFamily="34" charset="-120"/>
              </a:rPr>
              <a:t>Золоте правило:</a:t>
            </a:r>
            <a:r>
              <a:rPr lang="en-US" sz="1000" dirty="0">
                <a:solidFill>
                  <a:srgbClr val="FFFFFF"/>
                </a:solidFill>
                <a:latin typeface="Noto Serif HK" pitchFamily="34" charset="0"/>
                <a:ea typeface="Noto Serif HK" pitchFamily="34" charset="-122"/>
                <a:cs typeface="Noto Serif HK" pitchFamily="34" charset="-120"/>
              </a:rPr>
              <a:t> Збалансований розподіл ризиків веде до нижчої кінцевої ціни проекту, оскільки жодна зі сторін не закладає надмірні резерви на покриття непередбачуваних ризиків.</a:t>
            </a:r>
            <a:endParaRPr 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34616" y="505063"/>
            <a:ext cx="8786932" cy="574000"/>
          </a:xfrm>
          <a:prstGeom prst="rect">
            <a:avLst/>
          </a:prstGeom>
          <a:noFill/>
          <a:ln/>
        </p:spPr>
        <p:txBody>
          <a:bodyPr wrap="none" lIns="0" tIns="0" rIns="0" bIns="0" rtlCol="0" anchor="t"/>
          <a:lstStyle/>
          <a:p>
            <a:pPr marL="0" indent="0" algn="l">
              <a:lnSpc>
                <a:spcPts val="4500"/>
              </a:lnSpc>
              <a:buNone/>
            </a:pPr>
            <a:r>
              <a:rPr lang="en-US" sz="3600" b="1" dirty="0">
                <a:solidFill>
                  <a:srgbClr val="FFF8F5"/>
                </a:solidFill>
                <a:latin typeface="Noto Serif HK Bold" pitchFamily="34" charset="0"/>
                <a:ea typeface="Noto Serif HK Bold" pitchFamily="34" charset="-122"/>
                <a:cs typeface="Noto Serif HK Bold" pitchFamily="34" charset="-120"/>
              </a:rPr>
              <a:t>Ризики за типами контрактів FIDIC</a:t>
            </a:r>
            <a:endParaRPr lang="en-US" sz="3600" dirty="0"/>
          </a:p>
        </p:txBody>
      </p:sp>
      <p:sp>
        <p:nvSpPr>
          <p:cNvPr id="3" name="Text 1"/>
          <p:cNvSpPr/>
          <p:nvPr/>
        </p:nvSpPr>
        <p:spPr>
          <a:xfrm>
            <a:off x="734616" y="1446371"/>
            <a:ext cx="13161169" cy="587693"/>
          </a:xfrm>
          <a:prstGeom prst="rect">
            <a:avLst/>
          </a:prstGeom>
          <a:noFill/>
          <a:ln/>
        </p:spPr>
        <p:txBody>
          <a:bodyPr wrap="square" lIns="0" tIns="0" rIns="0" bIns="0" rtlCol="0" anchor="t"/>
          <a:lstStyle/>
          <a:p>
            <a:pPr marL="0" indent="0" algn="l">
              <a:lnSpc>
                <a:spcPts val="2300"/>
              </a:lnSpc>
              <a:buNone/>
            </a:pPr>
            <a:r>
              <a:rPr lang="en-US" sz="1400" dirty="0">
                <a:solidFill>
                  <a:srgbClr val="D3C9C5"/>
                </a:solidFill>
                <a:latin typeface="Noto Serif HK" pitchFamily="34" charset="0"/>
                <a:ea typeface="Noto Serif HK" pitchFamily="34" charset="-122"/>
                <a:cs typeface="Noto Serif HK" pitchFamily="34" charset="-120"/>
              </a:rPr>
              <a:t>Різні форми контрактів FIDIC передбачають суттєво відмінні моделі розподілу ризиків між Замовником та Підрядником. Вибір типу контракту визначає, хто несе основні проектні, фінансові та технічні ризики.</a:t>
            </a:r>
            <a:endParaRPr lang="en-US" sz="1400" dirty="0"/>
          </a:p>
        </p:txBody>
      </p:sp>
      <p:sp>
        <p:nvSpPr>
          <p:cNvPr id="4" name="Shape 2"/>
          <p:cNvSpPr/>
          <p:nvPr/>
        </p:nvSpPr>
        <p:spPr>
          <a:xfrm>
            <a:off x="7303770" y="2240637"/>
            <a:ext cx="22860" cy="5484019"/>
          </a:xfrm>
          <a:prstGeom prst="roundRect">
            <a:avLst>
              <a:gd name="adj" fmla="val 120524"/>
            </a:avLst>
          </a:prstGeom>
          <a:solidFill>
            <a:srgbClr val="786A6C"/>
          </a:solidFill>
          <a:ln/>
        </p:spPr>
        <p:txBody>
          <a:bodyPr/>
          <a:lstStyle/>
          <a:p>
            <a:endParaRPr lang="uk-UA"/>
          </a:p>
        </p:txBody>
      </p:sp>
      <p:sp>
        <p:nvSpPr>
          <p:cNvPr id="5" name="Shape 3"/>
          <p:cNvSpPr/>
          <p:nvPr/>
        </p:nvSpPr>
        <p:spPr>
          <a:xfrm>
            <a:off x="6580406" y="2435781"/>
            <a:ext cx="551021" cy="22860"/>
          </a:xfrm>
          <a:prstGeom prst="roundRect">
            <a:avLst>
              <a:gd name="adj" fmla="val 120524"/>
            </a:avLst>
          </a:prstGeom>
          <a:solidFill>
            <a:srgbClr val="786A6C"/>
          </a:solidFill>
          <a:ln/>
        </p:spPr>
        <p:txBody>
          <a:bodyPr/>
          <a:lstStyle/>
          <a:p>
            <a:endParaRPr lang="uk-UA"/>
          </a:p>
        </p:txBody>
      </p:sp>
      <p:sp>
        <p:nvSpPr>
          <p:cNvPr id="6" name="Shape 4"/>
          <p:cNvSpPr/>
          <p:nvPr/>
        </p:nvSpPr>
        <p:spPr>
          <a:xfrm>
            <a:off x="7108567" y="2240637"/>
            <a:ext cx="413266" cy="413266"/>
          </a:xfrm>
          <a:prstGeom prst="roundRect">
            <a:avLst>
              <a:gd name="adj" fmla="val 6667"/>
            </a:avLst>
          </a:prstGeom>
          <a:solidFill>
            <a:srgbClr val="5F5153"/>
          </a:solidFill>
          <a:ln/>
        </p:spPr>
        <p:txBody>
          <a:bodyPr/>
          <a:lstStyle/>
          <a:p>
            <a:endParaRPr lang="uk-UA"/>
          </a:p>
        </p:txBody>
      </p:sp>
      <p:sp>
        <p:nvSpPr>
          <p:cNvPr id="7" name="Text 5"/>
          <p:cNvSpPr/>
          <p:nvPr/>
        </p:nvSpPr>
        <p:spPr>
          <a:xfrm>
            <a:off x="7177385" y="2275046"/>
            <a:ext cx="275511" cy="344329"/>
          </a:xfrm>
          <a:prstGeom prst="rect">
            <a:avLst/>
          </a:prstGeom>
          <a:noFill/>
          <a:ln/>
        </p:spPr>
        <p:txBody>
          <a:bodyPr wrap="none" lIns="0" tIns="0" rIns="0" bIns="0" rtlCol="0" anchor="t"/>
          <a:lstStyle/>
          <a:p>
            <a:pPr marL="0" indent="0" algn="ctr">
              <a:lnSpc>
                <a:spcPts val="2150"/>
              </a:lnSpc>
              <a:buNone/>
            </a:pPr>
            <a:r>
              <a:rPr lang="en-US" sz="2150" b="1" dirty="0">
                <a:solidFill>
                  <a:srgbClr val="D3C9C5"/>
                </a:solidFill>
                <a:latin typeface="Noto Serif HK Bold" pitchFamily="34" charset="0"/>
                <a:ea typeface="Noto Serif HK Bold" pitchFamily="34" charset="-122"/>
                <a:cs typeface="Noto Serif HK Bold" pitchFamily="34" charset="-120"/>
              </a:rPr>
              <a:t>1</a:t>
            </a:r>
            <a:endParaRPr lang="en-US" sz="2150" dirty="0"/>
          </a:p>
        </p:txBody>
      </p:sp>
      <p:sp>
        <p:nvSpPr>
          <p:cNvPr id="8" name="Text 6"/>
          <p:cNvSpPr/>
          <p:nvPr/>
        </p:nvSpPr>
        <p:spPr>
          <a:xfrm>
            <a:off x="4100989" y="2303740"/>
            <a:ext cx="2295882" cy="286941"/>
          </a:xfrm>
          <a:prstGeom prst="rect">
            <a:avLst/>
          </a:prstGeom>
          <a:noFill/>
          <a:ln/>
        </p:spPr>
        <p:txBody>
          <a:bodyPr wrap="none" lIns="0" tIns="0" rIns="0" bIns="0" rtlCol="0" anchor="t"/>
          <a:lstStyle/>
          <a:p>
            <a:pPr marL="0" indent="0" algn="r">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Cost-Plus</a:t>
            </a:r>
            <a:endParaRPr lang="en-US" sz="1800" dirty="0"/>
          </a:p>
        </p:txBody>
      </p:sp>
      <p:sp>
        <p:nvSpPr>
          <p:cNvPr id="9" name="Text 7"/>
          <p:cNvSpPr/>
          <p:nvPr/>
        </p:nvSpPr>
        <p:spPr>
          <a:xfrm>
            <a:off x="734616" y="2700814"/>
            <a:ext cx="5662255" cy="587693"/>
          </a:xfrm>
          <a:prstGeom prst="rect">
            <a:avLst/>
          </a:prstGeom>
          <a:noFill/>
          <a:ln/>
        </p:spPr>
        <p:txBody>
          <a:bodyPr wrap="square" lIns="0" tIns="0" rIns="0" bIns="0" rtlCol="0" anchor="t"/>
          <a:lstStyle/>
          <a:p>
            <a:pPr marL="0" indent="0" algn="r">
              <a:lnSpc>
                <a:spcPts val="2300"/>
              </a:lnSpc>
              <a:buNone/>
            </a:pPr>
            <a:r>
              <a:rPr lang="en-US" sz="1400" dirty="0">
                <a:solidFill>
                  <a:srgbClr val="D3C9C5"/>
                </a:solidFill>
                <a:latin typeface="Noto Serif HK" pitchFamily="34" charset="0"/>
                <a:ea typeface="Noto Serif HK" pitchFamily="34" charset="-122"/>
                <a:cs typeface="Noto Serif HK" pitchFamily="34" charset="-120"/>
              </a:rPr>
              <a:t>Замовник оплачує всі фактичні витрати плюс фіксовану винагороду. Майже повний ризик на Замовнику.</a:t>
            </a:r>
            <a:endParaRPr lang="en-US" sz="1400" dirty="0"/>
          </a:p>
        </p:txBody>
      </p:sp>
      <p:sp>
        <p:nvSpPr>
          <p:cNvPr id="10" name="Shape 8"/>
          <p:cNvSpPr/>
          <p:nvPr/>
        </p:nvSpPr>
        <p:spPr>
          <a:xfrm>
            <a:off x="7498973" y="3537704"/>
            <a:ext cx="551021" cy="22860"/>
          </a:xfrm>
          <a:prstGeom prst="roundRect">
            <a:avLst>
              <a:gd name="adj" fmla="val 120524"/>
            </a:avLst>
          </a:prstGeom>
          <a:solidFill>
            <a:srgbClr val="786A6C"/>
          </a:solidFill>
          <a:ln/>
        </p:spPr>
        <p:txBody>
          <a:bodyPr/>
          <a:lstStyle/>
          <a:p>
            <a:endParaRPr lang="uk-UA"/>
          </a:p>
        </p:txBody>
      </p:sp>
      <p:sp>
        <p:nvSpPr>
          <p:cNvPr id="11" name="Shape 9"/>
          <p:cNvSpPr/>
          <p:nvPr/>
        </p:nvSpPr>
        <p:spPr>
          <a:xfrm>
            <a:off x="7108567" y="3342561"/>
            <a:ext cx="413266" cy="413266"/>
          </a:xfrm>
          <a:prstGeom prst="roundRect">
            <a:avLst>
              <a:gd name="adj" fmla="val 6667"/>
            </a:avLst>
          </a:prstGeom>
          <a:solidFill>
            <a:srgbClr val="5F5153"/>
          </a:solidFill>
          <a:ln/>
        </p:spPr>
        <p:txBody>
          <a:bodyPr/>
          <a:lstStyle/>
          <a:p>
            <a:endParaRPr lang="uk-UA"/>
          </a:p>
        </p:txBody>
      </p:sp>
      <p:sp>
        <p:nvSpPr>
          <p:cNvPr id="12" name="Text 10"/>
          <p:cNvSpPr/>
          <p:nvPr/>
        </p:nvSpPr>
        <p:spPr>
          <a:xfrm>
            <a:off x="7177385" y="3376970"/>
            <a:ext cx="275511" cy="344329"/>
          </a:xfrm>
          <a:prstGeom prst="rect">
            <a:avLst/>
          </a:prstGeom>
          <a:noFill/>
          <a:ln/>
        </p:spPr>
        <p:txBody>
          <a:bodyPr wrap="none" lIns="0" tIns="0" rIns="0" bIns="0" rtlCol="0" anchor="t"/>
          <a:lstStyle/>
          <a:p>
            <a:pPr marL="0" indent="0" algn="ctr">
              <a:lnSpc>
                <a:spcPts val="2150"/>
              </a:lnSpc>
              <a:buNone/>
            </a:pPr>
            <a:r>
              <a:rPr lang="en-US" sz="2150" b="1" dirty="0">
                <a:solidFill>
                  <a:srgbClr val="D3C9C5"/>
                </a:solidFill>
                <a:latin typeface="Noto Serif HK Bold" pitchFamily="34" charset="0"/>
                <a:ea typeface="Noto Serif HK Bold" pitchFamily="34" charset="-122"/>
                <a:cs typeface="Noto Serif HK Bold" pitchFamily="34" charset="-120"/>
              </a:rPr>
              <a:t>2</a:t>
            </a:r>
            <a:endParaRPr lang="en-US" sz="2150" dirty="0"/>
          </a:p>
        </p:txBody>
      </p:sp>
      <p:sp>
        <p:nvSpPr>
          <p:cNvPr id="13" name="Text 11"/>
          <p:cNvSpPr/>
          <p:nvPr/>
        </p:nvSpPr>
        <p:spPr>
          <a:xfrm>
            <a:off x="8233529" y="3405664"/>
            <a:ext cx="3345061" cy="286941"/>
          </a:xfrm>
          <a:prstGeom prst="rect">
            <a:avLst/>
          </a:prstGeom>
          <a:noFill/>
          <a:ln/>
        </p:spPr>
        <p:txBody>
          <a:bodyPr wrap="none" lIns="0" tIns="0" rIns="0" bIns="0" rtlCol="0" anchor="t"/>
          <a:lstStyle/>
          <a:p>
            <a:pPr marL="0" indent="0" algn="l">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Re-measurement (Red Book)</a:t>
            </a:r>
            <a:endParaRPr lang="en-US" sz="1800" dirty="0"/>
          </a:p>
        </p:txBody>
      </p:sp>
      <p:sp>
        <p:nvSpPr>
          <p:cNvPr id="14" name="Text 12"/>
          <p:cNvSpPr/>
          <p:nvPr/>
        </p:nvSpPr>
        <p:spPr>
          <a:xfrm>
            <a:off x="8233529" y="3802737"/>
            <a:ext cx="5662255" cy="587693"/>
          </a:xfrm>
          <a:prstGeom prst="rect">
            <a:avLst/>
          </a:prstGeom>
          <a:noFill/>
          <a:ln/>
        </p:spPr>
        <p:txBody>
          <a:bodyPr wrap="square" lIns="0" tIns="0" rIns="0" bIns="0" rtlCol="0" anchor="t"/>
          <a:lstStyle/>
          <a:p>
            <a:pPr marL="0" indent="0" algn="l">
              <a:lnSpc>
                <a:spcPts val="2300"/>
              </a:lnSpc>
              <a:buNone/>
            </a:pPr>
            <a:r>
              <a:rPr lang="en-US" sz="1400" dirty="0">
                <a:solidFill>
                  <a:srgbClr val="D3C9C5"/>
                </a:solidFill>
                <a:latin typeface="Noto Serif HK" pitchFamily="34" charset="0"/>
                <a:ea typeface="Noto Serif HK" pitchFamily="34" charset="-122"/>
                <a:cs typeface="Noto Serif HK" pitchFamily="34" charset="-120"/>
              </a:rPr>
              <a:t>Оплата за фактичними обсягами. </a:t>
            </a:r>
            <a:r>
              <a:rPr lang="en-US" sz="1400" dirty="0" err="1">
                <a:solidFill>
                  <a:srgbClr val="D3C9C5"/>
                </a:solidFill>
                <a:latin typeface="Noto Serif HK" pitchFamily="34" charset="0"/>
                <a:ea typeface="Noto Serif HK" pitchFamily="34" charset="-122"/>
                <a:cs typeface="Noto Serif HK" pitchFamily="34" charset="-120"/>
              </a:rPr>
              <a:t>Ризик</a:t>
            </a:r>
            <a:r>
              <a:rPr lang="en-US" sz="1400" dirty="0">
                <a:solidFill>
                  <a:srgbClr val="D3C9C5"/>
                </a:solidFill>
                <a:latin typeface="Noto Serif HK" pitchFamily="34" charset="0"/>
                <a:ea typeface="Noto Serif HK" pitchFamily="34" charset="-122"/>
                <a:cs typeface="Noto Serif HK" pitchFamily="34" charset="-120"/>
              </a:rPr>
              <a:t>  несе Замовник.</a:t>
            </a:r>
            <a:endParaRPr lang="en-US" sz="1400" dirty="0"/>
          </a:p>
        </p:txBody>
      </p:sp>
      <p:sp>
        <p:nvSpPr>
          <p:cNvPr id="15" name="Shape 13"/>
          <p:cNvSpPr/>
          <p:nvPr/>
        </p:nvSpPr>
        <p:spPr>
          <a:xfrm>
            <a:off x="6580406" y="4487585"/>
            <a:ext cx="551021" cy="22860"/>
          </a:xfrm>
          <a:prstGeom prst="roundRect">
            <a:avLst>
              <a:gd name="adj" fmla="val 120524"/>
            </a:avLst>
          </a:prstGeom>
          <a:solidFill>
            <a:srgbClr val="786A6C"/>
          </a:solidFill>
          <a:ln/>
        </p:spPr>
        <p:txBody>
          <a:bodyPr/>
          <a:lstStyle/>
          <a:p>
            <a:endParaRPr lang="uk-UA"/>
          </a:p>
        </p:txBody>
      </p:sp>
      <p:sp>
        <p:nvSpPr>
          <p:cNvPr id="16" name="Shape 14"/>
          <p:cNvSpPr/>
          <p:nvPr/>
        </p:nvSpPr>
        <p:spPr>
          <a:xfrm>
            <a:off x="7108567" y="4292441"/>
            <a:ext cx="413266" cy="413266"/>
          </a:xfrm>
          <a:prstGeom prst="roundRect">
            <a:avLst>
              <a:gd name="adj" fmla="val 6667"/>
            </a:avLst>
          </a:prstGeom>
          <a:solidFill>
            <a:srgbClr val="5F5153"/>
          </a:solidFill>
          <a:ln/>
        </p:spPr>
        <p:txBody>
          <a:bodyPr/>
          <a:lstStyle/>
          <a:p>
            <a:endParaRPr lang="uk-UA"/>
          </a:p>
        </p:txBody>
      </p:sp>
      <p:sp>
        <p:nvSpPr>
          <p:cNvPr id="17" name="Text 15"/>
          <p:cNvSpPr/>
          <p:nvPr/>
        </p:nvSpPr>
        <p:spPr>
          <a:xfrm>
            <a:off x="7177385" y="4326850"/>
            <a:ext cx="275511" cy="344329"/>
          </a:xfrm>
          <a:prstGeom prst="rect">
            <a:avLst/>
          </a:prstGeom>
          <a:noFill/>
          <a:ln/>
        </p:spPr>
        <p:txBody>
          <a:bodyPr wrap="none" lIns="0" tIns="0" rIns="0" bIns="0" rtlCol="0" anchor="t"/>
          <a:lstStyle/>
          <a:p>
            <a:pPr marL="0" indent="0" algn="ctr">
              <a:lnSpc>
                <a:spcPts val="2150"/>
              </a:lnSpc>
              <a:buNone/>
            </a:pPr>
            <a:r>
              <a:rPr lang="en-US" sz="2150" b="1" dirty="0">
                <a:solidFill>
                  <a:srgbClr val="D3C9C5"/>
                </a:solidFill>
                <a:latin typeface="Noto Serif HK Bold" pitchFamily="34" charset="0"/>
                <a:ea typeface="Noto Serif HK Bold" pitchFamily="34" charset="-122"/>
                <a:cs typeface="Noto Serif HK Bold" pitchFamily="34" charset="-120"/>
              </a:rPr>
              <a:t>3</a:t>
            </a:r>
            <a:endParaRPr lang="en-US" sz="2150" dirty="0"/>
          </a:p>
        </p:txBody>
      </p:sp>
      <p:sp>
        <p:nvSpPr>
          <p:cNvPr id="18" name="Text 16"/>
          <p:cNvSpPr/>
          <p:nvPr/>
        </p:nvSpPr>
        <p:spPr>
          <a:xfrm>
            <a:off x="3473529" y="4355544"/>
            <a:ext cx="2923342" cy="286941"/>
          </a:xfrm>
          <a:prstGeom prst="rect">
            <a:avLst/>
          </a:prstGeom>
          <a:noFill/>
          <a:ln/>
        </p:spPr>
        <p:txBody>
          <a:bodyPr wrap="none" lIns="0" tIns="0" rIns="0" bIns="0" rtlCol="0" anchor="t"/>
          <a:lstStyle/>
          <a:p>
            <a:pPr marL="0" indent="0" algn="r">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Lump Sum (Yellow Book)</a:t>
            </a:r>
            <a:endParaRPr lang="en-US" sz="1800" dirty="0"/>
          </a:p>
        </p:txBody>
      </p:sp>
      <p:sp>
        <p:nvSpPr>
          <p:cNvPr id="19" name="Text 17"/>
          <p:cNvSpPr/>
          <p:nvPr/>
        </p:nvSpPr>
        <p:spPr>
          <a:xfrm>
            <a:off x="734616" y="4752618"/>
            <a:ext cx="5662255" cy="587693"/>
          </a:xfrm>
          <a:prstGeom prst="rect">
            <a:avLst/>
          </a:prstGeom>
          <a:noFill/>
          <a:ln/>
        </p:spPr>
        <p:txBody>
          <a:bodyPr wrap="square" lIns="0" tIns="0" rIns="0" bIns="0" rtlCol="0" anchor="t"/>
          <a:lstStyle/>
          <a:p>
            <a:pPr marL="0" indent="0" algn="r">
              <a:lnSpc>
                <a:spcPts val="2300"/>
              </a:lnSpc>
              <a:buNone/>
            </a:pPr>
            <a:r>
              <a:rPr lang="en-US" sz="1400" dirty="0">
                <a:solidFill>
                  <a:srgbClr val="D3C9C5"/>
                </a:solidFill>
                <a:latin typeface="Noto Serif HK" pitchFamily="34" charset="0"/>
                <a:ea typeface="Noto Serif HK" pitchFamily="34" charset="-122"/>
                <a:cs typeface="Noto Serif HK" pitchFamily="34" charset="-120"/>
              </a:rPr>
              <a:t>Фіксована контрактна ціна. Підрядник </a:t>
            </a:r>
            <a:r>
              <a:rPr lang="en-US" sz="1400" dirty="0" err="1">
                <a:solidFill>
                  <a:srgbClr val="D3C9C5"/>
                </a:solidFill>
                <a:latin typeface="Noto Serif HK" pitchFamily="34" charset="0"/>
                <a:ea typeface="Noto Serif HK" pitchFamily="34" charset="-122"/>
                <a:cs typeface="Noto Serif HK" pitchFamily="34" charset="-120"/>
              </a:rPr>
              <a:t>несе</a:t>
            </a:r>
            <a:r>
              <a:rPr lang="en-US" sz="1400" dirty="0">
                <a:solidFill>
                  <a:srgbClr val="D3C9C5"/>
                </a:solidFill>
                <a:latin typeface="Noto Serif HK" pitchFamily="34" charset="0"/>
                <a:ea typeface="Noto Serif HK" pitchFamily="34" charset="-122"/>
                <a:cs typeface="Noto Serif HK" pitchFamily="34" charset="-120"/>
              </a:rPr>
              <a:t> </a:t>
            </a:r>
            <a:r>
              <a:rPr lang="en-US" sz="1400" dirty="0" err="1">
                <a:solidFill>
                  <a:srgbClr val="D3C9C5"/>
                </a:solidFill>
                <a:latin typeface="Noto Serif HK" pitchFamily="34" charset="0"/>
                <a:ea typeface="Noto Serif HK" pitchFamily="34" charset="-122"/>
                <a:cs typeface="Noto Serif HK" pitchFamily="34" charset="-120"/>
              </a:rPr>
              <a:t>ризик</a:t>
            </a:r>
            <a:endParaRPr lang="en-US" sz="1400" dirty="0"/>
          </a:p>
        </p:txBody>
      </p:sp>
      <p:sp>
        <p:nvSpPr>
          <p:cNvPr id="20" name="Shape 18"/>
          <p:cNvSpPr/>
          <p:nvPr/>
        </p:nvSpPr>
        <p:spPr>
          <a:xfrm>
            <a:off x="7498973" y="5437465"/>
            <a:ext cx="551021" cy="22860"/>
          </a:xfrm>
          <a:prstGeom prst="roundRect">
            <a:avLst>
              <a:gd name="adj" fmla="val 120524"/>
            </a:avLst>
          </a:prstGeom>
          <a:solidFill>
            <a:srgbClr val="786A6C"/>
          </a:solidFill>
          <a:ln/>
        </p:spPr>
        <p:txBody>
          <a:bodyPr/>
          <a:lstStyle/>
          <a:p>
            <a:endParaRPr lang="uk-UA"/>
          </a:p>
        </p:txBody>
      </p:sp>
      <p:sp>
        <p:nvSpPr>
          <p:cNvPr id="21" name="Shape 19"/>
          <p:cNvSpPr/>
          <p:nvPr/>
        </p:nvSpPr>
        <p:spPr>
          <a:xfrm>
            <a:off x="7108567" y="5242322"/>
            <a:ext cx="413266" cy="413266"/>
          </a:xfrm>
          <a:prstGeom prst="roundRect">
            <a:avLst>
              <a:gd name="adj" fmla="val 6667"/>
            </a:avLst>
          </a:prstGeom>
          <a:solidFill>
            <a:srgbClr val="5F5153"/>
          </a:solidFill>
          <a:ln/>
        </p:spPr>
        <p:txBody>
          <a:bodyPr/>
          <a:lstStyle/>
          <a:p>
            <a:endParaRPr lang="uk-UA"/>
          </a:p>
        </p:txBody>
      </p:sp>
      <p:sp>
        <p:nvSpPr>
          <p:cNvPr id="22" name="Text 20"/>
          <p:cNvSpPr/>
          <p:nvPr/>
        </p:nvSpPr>
        <p:spPr>
          <a:xfrm>
            <a:off x="7177385" y="5276731"/>
            <a:ext cx="275511" cy="344329"/>
          </a:xfrm>
          <a:prstGeom prst="rect">
            <a:avLst/>
          </a:prstGeom>
          <a:noFill/>
          <a:ln/>
        </p:spPr>
        <p:txBody>
          <a:bodyPr wrap="none" lIns="0" tIns="0" rIns="0" bIns="0" rtlCol="0" anchor="t"/>
          <a:lstStyle/>
          <a:p>
            <a:pPr marL="0" indent="0" algn="ctr">
              <a:lnSpc>
                <a:spcPts val="2150"/>
              </a:lnSpc>
              <a:buNone/>
            </a:pPr>
            <a:r>
              <a:rPr lang="en-US" sz="2150" b="1" dirty="0">
                <a:solidFill>
                  <a:srgbClr val="D3C9C5"/>
                </a:solidFill>
                <a:latin typeface="Noto Serif HK Bold" pitchFamily="34" charset="0"/>
                <a:ea typeface="Noto Serif HK Bold" pitchFamily="34" charset="-122"/>
                <a:cs typeface="Noto Serif HK Bold" pitchFamily="34" charset="-120"/>
              </a:rPr>
              <a:t>4</a:t>
            </a:r>
            <a:endParaRPr lang="en-US" sz="2150" dirty="0"/>
          </a:p>
        </p:txBody>
      </p:sp>
      <p:sp>
        <p:nvSpPr>
          <p:cNvPr id="23" name="Text 21"/>
          <p:cNvSpPr/>
          <p:nvPr/>
        </p:nvSpPr>
        <p:spPr>
          <a:xfrm>
            <a:off x="8233529" y="5305425"/>
            <a:ext cx="2295882" cy="286941"/>
          </a:xfrm>
          <a:prstGeom prst="rect">
            <a:avLst/>
          </a:prstGeom>
          <a:noFill/>
          <a:ln/>
        </p:spPr>
        <p:txBody>
          <a:bodyPr wrap="none" lIns="0" tIns="0" rIns="0" bIns="0" rtlCol="0" anchor="t"/>
          <a:lstStyle/>
          <a:p>
            <a:pPr marL="0" indent="0" algn="l">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Target Price</a:t>
            </a:r>
            <a:endParaRPr lang="en-US" sz="1800" dirty="0"/>
          </a:p>
        </p:txBody>
      </p:sp>
      <p:sp>
        <p:nvSpPr>
          <p:cNvPr id="24" name="Text 22"/>
          <p:cNvSpPr/>
          <p:nvPr/>
        </p:nvSpPr>
        <p:spPr>
          <a:xfrm>
            <a:off x="8233529" y="5702498"/>
            <a:ext cx="5662255" cy="587693"/>
          </a:xfrm>
          <a:prstGeom prst="rect">
            <a:avLst/>
          </a:prstGeom>
          <a:noFill/>
          <a:ln/>
        </p:spPr>
        <p:txBody>
          <a:bodyPr wrap="square" lIns="0" tIns="0" rIns="0" bIns="0" rtlCol="0" anchor="t"/>
          <a:lstStyle/>
          <a:p>
            <a:pPr marL="0" indent="0" algn="l">
              <a:lnSpc>
                <a:spcPts val="2300"/>
              </a:lnSpc>
              <a:buNone/>
            </a:pPr>
            <a:r>
              <a:rPr lang="en-US" sz="1400" dirty="0">
                <a:solidFill>
                  <a:srgbClr val="D3C9C5"/>
                </a:solidFill>
                <a:latin typeface="Noto Serif HK" pitchFamily="34" charset="0"/>
                <a:ea typeface="Noto Serif HK" pitchFamily="34" charset="-122"/>
                <a:cs typeface="Noto Serif HK" pitchFamily="34" charset="-120"/>
              </a:rPr>
              <a:t>Спільний поділ економії або перевитрат за принципом pain/gain share.</a:t>
            </a:r>
            <a:endParaRPr lang="en-US" sz="1400" dirty="0"/>
          </a:p>
        </p:txBody>
      </p:sp>
      <p:sp>
        <p:nvSpPr>
          <p:cNvPr id="25" name="Shape 23"/>
          <p:cNvSpPr/>
          <p:nvPr/>
        </p:nvSpPr>
        <p:spPr>
          <a:xfrm>
            <a:off x="6580406" y="6387346"/>
            <a:ext cx="551021" cy="22860"/>
          </a:xfrm>
          <a:prstGeom prst="roundRect">
            <a:avLst>
              <a:gd name="adj" fmla="val 120524"/>
            </a:avLst>
          </a:prstGeom>
          <a:solidFill>
            <a:srgbClr val="786A6C"/>
          </a:solidFill>
          <a:ln/>
        </p:spPr>
        <p:txBody>
          <a:bodyPr/>
          <a:lstStyle/>
          <a:p>
            <a:endParaRPr lang="uk-UA"/>
          </a:p>
        </p:txBody>
      </p:sp>
      <p:sp>
        <p:nvSpPr>
          <p:cNvPr id="26" name="Shape 24"/>
          <p:cNvSpPr/>
          <p:nvPr/>
        </p:nvSpPr>
        <p:spPr>
          <a:xfrm>
            <a:off x="7108567" y="6192203"/>
            <a:ext cx="413266" cy="413266"/>
          </a:xfrm>
          <a:prstGeom prst="roundRect">
            <a:avLst>
              <a:gd name="adj" fmla="val 6667"/>
            </a:avLst>
          </a:prstGeom>
          <a:solidFill>
            <a:srgbClr val="5F5153"/>
          </a:solidFill>
          <a:ln/>
        </p:spPr>
        <p:txBody>
          <a:bodyPr/>
          <a:lstStyle/>
          <a:p>
            <a:endParaRPr lang="uk-UA"/>
          </a:p>
        </p:txBody>
      </p:sp>
      <p:sp>
        <p:nvSpPr>
          <p:cNvPr id="27" name="Text 25"/>
          <p:cNvSpPr/>
          <p:nvPr/>
        </p:nvSpPr>
        <p:spPr>
          <a:xfrm>
            <a:off x="7177385" y="6226612"/>
            <a:ext cx="275511" cy="344329"/>
          </a:xfrm>
          <a:prstGeom prst="rect">
            <a:avLst/>
          </a:prstGeom>
          <a:noFill/>
          <a:ln/>
        </p:spPr>
        <p:txBody>
          <a:bodyPr wrap="none" lIns="0" tIns="0" rIns="0" bIns="0" rtlCol="0" anchor="t"/>
          <a:lstStyle/>
          <a:p>
            <a:pPr marL="0" indent="0" algn="ctr">
              <a:lnSpc>
                <a:spcPts val="2150"/>
              </a:lnSpc>
              <a:buNone/>
            </a:pPr>
            <a:r>
              <a:rPr lang="en-US" sz="2150" b="1" dirty="0">
                <a:solidFill>
                  <a:srgbClr val="D3C9C5"/>
                </a:solidFill>
                <a:latin typeface="Noto Serif HK Bold" pitchFamily="34" charset="0"/>
                <a:ea typeface="Noto Serif HK Bold" pitchFamily="34" charset="-122"/>
                <a:cs typeface="Noto Serif HK Bold" pitchFamily="34" charset="-120"/>
              </a:rPr>
              <a:t>5</a:t>
            </a:r>
            <a:endParaRPr lang="en-US" sz="2150" dirty="0"/>
          </a:p>
        </p:txBody>
      </p:sp>
      <p:sp>
        <p:nvSpPr>
          <p:cNvPr id="28" name="Text 26"/>
          <p:cNvSpPr/>
          <p:nvPr/>
        </p:nvSpPr>
        <p:spPr>
          <a:xfrm>
            <a:off x="3854768" y="6255306"/>
            <a:ext cx="2542103" cy="286941"/>
          </a:xfrm>
          <a:prstGeom prst="rect">
            <a:avLst/>
          </a:prstGeom>
          <a:noFill/>
          <a:ln/>
        </p:spPr>
        <p:txBody>
          <a:bodyPr wrap="none" lIns="0" tIns="0" rIns="0" bIns="0" rtlCol="0" anchor="t"/>
          <a:lstStyle/>
          <a:p>
            <a:pPr marL="0" indent="0" algn="r">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Turnkey (Silver Book)</a:t>
            </a:r>
            <a:endParaRPr lang="en-US" sz="1800" dirty="0"/>
          </a:p>
        </p:txBody>
      </p:sp>
      <p:sp>
        <p:nvSpPr>
          <p:cNvPr id="29" name="Text 27"/>
          <p:cNvSpPr/>
          <p:nvPr/>
        </p:nvSpPr>
        <p:spPr>
          <a:xfrm>
            <a:off x="734616" y="6652379"/>
            <a:ext cx="5662255" cy="587693"/>
          </a:xfrm>
          <a:prstGeom prst="rect">
            <a:avLst/>
          </a:prstGeom>
          <a:noFill/>
          <a:ln/>
        </p:spPr>
        <p:txBody>
          <a:bodyPr wrap="square" lIns="0" tIns="0" rIns="0" bIns="0" rtlCol="0" anchor="t"/>
          <a:lstStyle/>
          <a:p>
            <a:pPr marL="0" indent="0" algn="r">
              <a:lnSpc>
                <a:spcPts val="2300"/>
              </a:lnSpc>
              <a:buNone/>
            </a:pPr>
            <a:r>
              <a:rPr lang="en-US" sz="1400" dirty="0">
                <a:solidFill>
                  <a:srgbClr val="D3C9C5"/>
                </a:solidFill>
                <a:latin typeface="Noto Serif HK" pitchFamily="34" charset="0"/>
                <a:ea typeface="Noto Serif HK" pitchFamily="34" charset="-122"/>
                <a:cs typeface="Noto Serif HK" pitchFamily="34" charset="-120"/>
              </a:rPr>
              <a:t>Максимальна передача ризиків Підряднику, включно з проектуванням.</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55333" y="669727"/>
            <a:ext cx="9246751" cy="590074"/>
          </a:xfrm>
          <a:prstGeom prst="rect">
            <a:avLst/>
          </a:prstGeom>
          <a:noFill/>
          <a:ln/>
        </p:spPr>
        <p:txBody>
          <a:bodyPr wrap="none" lIns="0" tIns="0" rIns="0" bIns="0" rtlCol="0" anchor="t"/>
          <a:lstStyle/>
          <a:p>
            <a:pPr marL="0" indent="0" algn="l">
              <a:lnSpc>
                <a:spcPts val="4600"/>
              </a:lnSpc>
              <a:buNone/>
            </a:pPr>
            <a:r>
              <a:rPr lang="en-US" sz="3700" b="1" dirty="0">
                <a:solidFill>
                  <a:srgbClr val="FFF8F5"/>
                </a:solidFill>
                <a:latin typeface="Noto Serif HK Bold" pitchFamily="34" charset="0"/>
                <a:ea typeface="Noto Serif HK Bold" pitchFamily="34" charset="-122"/>
                <a:cs typeface="Noto Serif HK Bold" pitchFamily="34" charset="-120"/>
              </a:rPr>
              <a:t>Lump Sum, Design &amp; Build та Turnkey</a:t>
            </a:r>
            <a:endParaRPr lang="en-US" sz="3700" dirty="0"/>
          </a:p>
        </p:txBody>
      </p:sp>
      <p:pic>
        <p:nvPicPr>
          <p:cNvPr id="3" name="Image 0" descr="preencoded.png"/>
          <p:cNvPicPr>
            <a:picLocks noChangeAspect="1"/>
          </p:cNvPicPr>
          <p:nvPr/>
        </p:nvPicPr>
        <p:blipFill>
          <a:blip r:embed="rId3"/>
          <a:stretch>
            <a:fillRect/>
          </a:stretch>
        </p:blipFill>
        <p:spPr>
          <a:xfrm>
            <a:off x="755333" y="1637467"/>
            <a:ext cx="4373166" cy="755333"/>
          </a:xfrm>
          <a:prstGeom prst="rect">
            <a:avLst/>
          </a:prstGeom>
        </p:spPr>
      </p:pic>
      <p:sp>
        <p:nvSpPr>
          <p:cNvPr id="4" name="Text 1"/>
          <p:cNvSpPr/>
          <p:nvPr/>
        </p:nvSpPr>
        <p:spPr>
          <a:xfrm>
            <a:off x="944166" y="2581632"/>
            <a:ext cx="2360652" cy="295037"/>
          </a:xfrm>
          <a:prstGeom prst="rect">
            <a:avLst/>
          </a:prstGeom>
          <a:noFill/>
          <a:ln/>
        </p:spPr>
        <p:txBody>
          <a:bodyPr wrap="none" lIns="0" tIns="0" rIns="0" bIns="0" rtlCol="0" anchor="t"/>
          <a:lstStyle/>
          <a:p>
            <a:pPr marL="0" indent="0" algn="l">
              <a:lnSpc>
                <a:spcPts val="2300"/>
              </a:lnSpc>
              <a:buNone/>
            </a:pPr>
            <a:r>
              <a:rPr lang="en-US" sz="1850" b="1" dirty="0">
                <a:solidFill>
                  <a:srgbClr val="D3C9C5"/>
                </a:solidFill>
                <a:latin typeface="Noto Serif HK Bold" pitchFamily="34" charset="0"/>
                <a:ea typeface="Noto Serif HK Bold" pitchFamily="34" charset="-122"/>
                <a:cs typeface="Noto Serif HK Bold" pitchFamily="34" charset="-120"/>
              </a:rPr>
              <a:t>Lump Sum</a:t>
            </a:r>
            <a:endParaRPr lang="en-US" sz="1850" dirty="0"/>
          </a:p>
        </p:txBody>
      </p:sp>
      <p:sp>
        <p:nvSpPr>
          <p:cNvPr id="5" name="Text 2"/>
          <p:cNvSpPr/>
          <p:nvPr/>
        </p:nvSpPr>
        <p:spPr>
          <a:xfrm>
            <a:off x="944166" y="2989898"/>
            <a:ext cx="3995499" cy="906185"/>
          </a:xfrm>
          <a:prstGeom prst="rect">
            <a:avLst/>
          </a:prstGeom>
          <a:noFill/>
          <a:ln/>
        </p:spPr>
        <p:txBody>
          <a:bodyPr wrap="square" lIns="0" tIns="0" rIns="0" bIns="0" rtlCol="0" anchor="t"/>
          <a:lstStyle/>
          <a:p>
            <a:pPr marL="0" indent="0" algn="l">
              <a:lnSpc>
                <a:spcPts val="2350"/>
              </a:lnSpc>
              <a:buNone/>
            </a:pPr>
            <a:r>
              <a:rPr lang="en-US" sz="1450" dirty="0">
                <a:solidFill>
                  <a:srgbClr val="D3C9C5"/>
                </a:solidFill>
                <a:latin typeface="Noto Serif HK" pitchFamily="34" charset="0"/>
                <a:ea typeface="Noto Serif HK" pitchFamily="34" charset="-122"/>
                <a:cs typeface="Noto Serif HK" pitchFamily="34" charset="-120"/>
              </a:rPr>
              <a:t>Фіксована ціна за готовий проект Замовника. Ризики кількостей та виконання — на Підряднику.</a:t>
            </a:r>
            <a:endParaRPr lang="en-US" sz="1450" dirty="0"/>
          </a:p>
        </p:txBody>
      </p:sp>
      <p:pic>
        <p:nvPicPr>
          <p:cNvPr id="6" name="Image 1" descr="preencoded.png"/>
          <p:cNvPicPr>
            <a:picLocks noChangeAspect="1"/>
          </p:cNvPicPr>
          <p:nvPr/>
        </p:nvPicPr>
        <p:blipFill>
          <a:blip r:embed="rId4"/>
          <a:stretch>
            <a:fillRect/>
          </a:stretch>
        </p:blipFill>
        <p:spPr>
          <a:xfrm>
            <a:off x="5128498" y="1637467"/>
            <a:ext cx="4373285" cy="755333"/>
          </a:xfrm>
          <a:prstGeom prst="rect">
            <a:avLst/>
          </a:prstGeom>
        </p:spPr>
      </p:pic>
      <p:sp>
        <p:nvSpPr>
          <p:cNvPr id="7" name="Text 3"/>
          <p:cNvSpPr/>
          <p:nvPr/>
        </p:nvSpPr>
        <p:spPr>
          <a:xfrm>
            <a:off x="5317331" y="2581632"/>
            <a:ext cx="3485912" cy="295037"/>
          </a:xfrm>
          <a:prstGeom prst="rect">
            <a:avLst/>
          </a:prstGeom>
          <a:noFill/>
          <a:ln/>
        </p:spPr>
        <p:txBody>
          <a:bodyPr wrap="none" lIns="0" tIns="0" rIns="0" bIns="0" rtlCol="0" anchor="t"/>
          <a:lstStyle/>
          <a:p>
            <a:pPr marL="0" indent="0" algn="l">
              <a:lnSpc>
                <a:spcPts val="2300"/>
              </a:lnSpc>
              <a:buNone/>
            </a:pPr>
            <a:r>
              <a:rPr lang="en-US" sz="1850" b="1" dirty="0">
                <a:solidFill>
                  <a:srgbClr val="D3C9C5"/>
                </a:solidFill>
                <a:latin typeface="Noto Serif HK Bold" pitchFamily="34" charset="0"/>
                <a:ea typeface="Noto Serif HK Bold" pitchFamily="34" charset="-122"/>
                <a:cs typeface="Noto Serif HK Bold" pitchFamily="34" charset="-120"/>
              </a:rPr>
              <a:t>Design &amp; Build (Yellow Book)</a:t>
            </a:r>
            <a:endParaRPr lang="en-US" sz="1850" dirty="0"/>
          </a:p>
        </p:txBody>
      </p:sp>
      <p:sp>
        <p:nvSpPr>
          <p:cNvPr id="8" name="Text 4"/>
          <p:cNvSpPr/>
          <p:nvPr/>
        </p:nvSpPr>
        <p:spPr>
          <a:xfrm>
            <a:off x="5317331" y="2989898"/>
            <a:ext cx="3995618" cy="906185"/>
          </a:xfrm>
          <a:prstGeom prst="rect">
            <a:avLst/>
          </a:prstGeom>
          <a:noFill/>
          <a:ln/>
        </p:spPr>
        <p:txBody>
          <a:bodyPr wrap="square" lIns="0" tIns="0" rIns="0" bIns="0" rtlCol="0" anchor="t"/>
          <a:lstStyle/>
          <a:p>
            <a:pPr marL="0" indent="0" algn="l">
              <a:lnSpc>
                <a:spcPts val="2350"/>
              </a:lnSpc>
              <a:buNone/>
            </a:pPr>
            <a:r>
              <a:rPr lang="en-US" sz="1450" dirty="0">
                <a:solidFill>
                  <a:srgbClr val="D3C9C5"/>
                </a:solidFill>
                <a:latin typeface="Noto Serif HK" pitchFamily="34" charset="0"/>
                <a:ea typeface="Noto Serif HK" pitchFamily="34" charset="-122"/>
                <a:cs typeface="Noto Serif HK" pitchFamily="34" charset="-120"/>
              </a:rPr>
              <a:t>Підрядник розробляє проект та будує. Додатково несе проектні ризики та ризики кількостей.</a:t>
            </a:r>
            <a:endParaRPr lang="en-US" sz="1450" dirty="0"/>
          </a:p>
        </p:txBody>
      </p:sp>
      <p:pic>
        <p:nvPicPr>
          <p:cNvPr id="9" name="Image 2" descr="preencoded.png"/>
          <p:cNvPicPr>
            <a:picLocks noChangeAspect="1"/>
          </p:cNvPicPr>
          <p:nvPr/>
        </p:nvPicPr>
        <p:blipFill>
          <a:blip r:embed="rId5"/>
          <a:stretch>
            <a:fillRect/>
          </a:stretch>
        </p:blipFill>
        <p:spPr>
          <a:xfrm>
            <a:off x="9501783" y="1637467"/>
            <a:ext cx="4373285" cy="755333"/>
          </a:xfrm>
          <a:prstGeom prst="rect">
            <a:avLst/>
          </a:prstGeom>
        </p:spPr>
      </p:pic>
      <p:sp>
        <p:nvSpPr>
          <p:cNvPr id="10" name="Text 5"/>
          <p:cNvSpPr/>
          <p:nvPr/>
        </p:nvSpPr>
        <p:spPr>
          <a:xfrm>
            <a:off x="9690616" y="2581632"/>
            <a:ext cx="2613303" cy="295037"/>
          </a:xfrm>
          <a:prstGeom prst="rect">
            <a:avLst/>
          </a:prstGeom>
          <a:noFill/>
          <a:ln/>
        </p:spPr>
        <p:txBody>
          <a:bodyPr wrap="none" lIns="0" tIns="0" rIns="0" bIns="0" rtlCol="0" anchor="t"/>
          <a:lstStyle/>
          <a:p>
            <a:pPr marL="0" indent="0" algn="l">
              <a:lnSpc>
                <a:spcPts val="2300"/>
              </a:lnSpc>
              <a:buNone/>
            </a:pPr>
            <a:r>
              <a:rPr lang="en-US" sz="1850" b="1" dirty="0">
                <a:solidFill>
                  <a:srgbClr val="D3C9C5"/>
                </a:solidFill>
                <a:latin typeface="Noto Serif HK Bold" pitchFamily="34" charset="0"/>
                <a:ea typeface="Noto Serif HK Bold" pitchFamily="34" charset="-122"/>
                <a:cs typeface="Noto Serif HK Bold" pitchFamily="34" charset="-120"/>
              </a:rPr>
              <a:t>Turnkey (Silver Book)</a:t>
            </a:r>
            <a:endParaRPr lang="en-US" sz="1850" dirty="0"/>
          </a:p>
        </p:txBody>
      </p:sp>
      <p:sp>
        <p:nvSpPr>
          <p:cNvPr id="11" name="Text 6"/>
          <p:cNvSpPr/>
          <p:nvPr/>
        </p:nvSpPr>
        <p:spPr>
          <a:xfrm>
            <a:off x="9690616" y="2989898"/>
            <a:ext cx="3995618" cy="906185"/>
          </a:xfrm>
          <a:prstGeom prst="rect">
            <a:avLst/>
          </a:prstGeom>
          <a:noFill/>
          <a:ln/>
        </p:spPr>
        <p:txBody>
          <a:bodyPr wrap="square" lIns="0" tIns="0" rIns="0" bIns="0" rtlCol="0" anchor="t"/>
          <a:lstStyle/>
          <a:p>
            <a:pPr marL="0" indent="0" algn="l">
              <a:lnSpc>
                <a:spcPts val="2350"/>
              </a:lnSpc>
              <a:buNone/>
            </a:pPr>
            <a:r>
              <a:rPr lang="en-US" sz="1450" dirty="0">
                <a:solidFill>
                  <a:srgbClr val="D3C9C5"/>
                </a:solidFill>
                <a:latin typeface="Noto Serif HK" pitchFamily="34" charset="0"/>
                <a:ea typeface="Noto Serif HK" pitchFamily="34" charset="-122"/>
                <a:cs typeface="Noto Serif HK" pitchFamily="34" charset="-120"/>
              </a:rPr>
              <a:t>Максимальна передача ризиків. Підрядник несе навіть ризики непередбачених фізичних умов.</a:t>
            </a:r>
            <a:endParaRPr lang="en-US" sz="1450" dirty="0"/>
          </a:p>
        </p:txBody>
      </p:sp>
      <p:sp>
        <p:nvSpPr>
          <p:cNvPr id="12" name="Text 7"/>
          <p:cNvSpPr/>
          <p:nvPr/>
        </p:nvSpPr>
        <p:spPr>
          <a:xfrm>
            <a:off x="755333" y="4368165"/>
            <a:ext cx="3444597" cy="353973"/>
          </a:xfrm>
          <a:prstGeom prst="rect">
            <a:avLst/>
          </a:prstGeom>
          <a:noFill/>
          <a:ln/>
        </p:spPr>
        <p:txBody>
          <a:bodyPr wrap="none" lIns="0" tIns="0" rIns="0" bIns="0" rtlCol="0" anchor="t"/>
          <a:lstStyle/>
          <a:p>
            <a:pPr marL="0" indent="0" algn="l">
              <a:lnSpc>
                <a:spcPts val="2750"/>
              </a:lnSpc>
              <a:buNone/>
            </a:pPr>
            <a:r>
              <a:rPr lang="en-US" sz="2200" b="1" dirty="0">
                <a:solidFill>
                  <a:srgbClr val="FFF8F5"/>
                </a:solidFill>
                <a:latin typeface="Noto Serif HK Bold" pitchFamily="34" charset="0"/>
                <a:ea typeface="Noto Serif HK Bold" pitchFamily="34" charset="-122"/>
                <a:cs typeface="Noto Serif HK Bold" pitchFamily="34" charset="-120"/>
              </a:rPr>
              <a:t>Target Price контракти</a:t>
            </a:r>
            <a:endParaRPr lang="en-US" sz="2200" dirty="0"/>
          </a:p>
        </p:txBody>
      </p:sp>
      <p:sp>
        <p:nvSpPr>
          <p:cNvPr id="13" name="Text 8"/>
          <p:cNvSpPr/>
          <p:nvPr/>
        </p:nvSpPr>
        <p:spPr>
          <a:xfrm>
            <a:off x="755333" y="5005388"/>
            <a:ext cx="13119735" cy="604123"/>
          </a:xfrm>
          <a:prstGeom prst="rect">
            <a:avLst/>
          </a:prstGeom>
          <a:noFill/>
          <a:ln/>
        </p:spPr>
        <p:txBody>
          <a:bodyPr wrap="square" lIns="0" tIns="0" rIns="0" bIns="0" rtlCol="0" anchor="t"/>
          <a:lstStyle/>
          <a:p>
            <a:pPr marL="0" indent="0" algn="l">
              <a:lnSpc>
                <a:spcPts val="2350"/>
              </a:lnSpc>
              <a:buNone/>
            </a:pPr>
            <a:r>
              <a:rPr lang="en-US" sz="1450" dirty="0">
                <a:solidFill>
                  <a:srgbClr val="D3C9C5"/>
                </a:solidFill>
                <a:latin typeface="Noto Serif HK" pitchFamily="34" charset="0"/>
                <a:ea typeface="Noto Serif HK" pitchFamily="34" charset="-122"/>
                <a:cs typeface="Noto Serif HK" pitchFamily="34" charset="-120"/>
              </a:rPr>
              <a:t>Інноваційна модель, що поєднує елементи фіксованої ціни та Cost-Plus. Встановлюється цільова вартість, а фактичні витрати діляться за принципом </a:t>
            </a:r>
            <a:r>
              <a:rPr lang="en-US" sz="1450" dirty="0">
                <a:solidFill>
                  <a:srgbClr val="000000"/>
                </a:solidFill>
                <a:highlight>
                  <a:srgbClr val="E2C2B3"/>
                </a:highlight>
                <a:latin typeface="Noto Serif HK" pitchFamily="34" charset="0"/>
                <a:ea typeface="Noto Serif HK" pitchFamily="34" charset="-122"/>
                <a:cs typeface="Noto Serif HK" pitchFamily="34" charset="-120"/>
              </a:rPr>
              <a:t>"pain/gain share"</a:t>
            </a:r>
            <a:r>
              <a:rPr lang="en-US" sz="1450" dirty="0">
                <a:solidFill>
                  <a:srgbClr val="D3C9C5"/>
                </a:solidFill>
                <a:latin typeface="Noto Serif HK" pitchFamily="34" charset="0"/>
                <a:ea typeface="Noto Serif HK" pitchFamily="34" charset="-122"/>
                <a:cs typeface="Noto Serif HK" pitchFamily="34" charset="-120"/>
              </a:rPr>
              <a:t> — економія або перевитрати розподіляються між сторонами у заздалегідь погоджених пропорціях.</a:t>
            </a:r>
            <a:endParaRPr lang="en-US" sz="1450" dirty="0"/>
          </a:p>
        </p:txBody>
      </p:sp>
      <p:sp>
        <p:nvSpPr>
          <p:cNvPr id="14" name="Shape 9"/>
          <p:cNvSpPr/>
          <p:nvPr/>
        </p:nvSpPr>
        <p:spPr>
          <a:xfrm>
            <a:off x="755333" y="5821918"/>
            <a:ext cx="4247317" cy="1737836"/>
          </a:xfrm>
          <a:prstGeom prst="roundRect">
            <a:avLst>
              <a:gd name="adj" fmla="val 6314"/>
            </a:avLst>
          </a:prstGeom>
          <a:solidFill>
            <a:srgbClr val="403234"/>
          </a:solidFill>
          <a:ln w="22860">
            <a:solidFill>
              <a:srgbClr val="786A6C"/>
            </a:solidFill>
            <a:prstDash val="solid"/>
          </a:ln>
        </p:spPr>
        <p:txBody>
          <a:bodyPr/>
          <a:lstStyle/>
          <a:p>
            <a:endParaRPr lang="uk-UA"/>
          </a:p>
        </p:txBody>
      </p:sp>
      <p:sp>
        <p:nvSpPr>
          <p:cNvPr id="15" name="Shape 10"/>
          <p:cNvSpPr/>
          <p:nvPr/>
        </p:nvSpPr>
        <p:spPr>
          <a:xfrm>
            <a:off x="732473" y="5821918"/>
            <a:ext cx="91440" cy="1737836"/>
          </a:xfrm>
          <a:prstGeom prst="roundRect">
            <a:avLst>
              <a:gd name="adj" fmla="val 30980"/>
            </a:avLst>
          </a:prstGeom>
          <a:solidFill>
            <a:srgbClr val="E2C2B3"/>
          </a:solidFill>
          <a:ln/>
        </p:spPr>
        <p:txBody>
          <a:bodyPr/>
          <a:lstStyle/>
          <a:p>
            <a:endParaRPr lang="uk-UA"/>
          </a:p>
        </p:txBody>
      </p:sp>
      <p:sp>
        <p:nvSpPr>
          <p:cNvPr id="16" name="Text 11"/>
          <p:cNvSpPr/>
          <p:nvPr/>
        </p:nvSpPr>
        <p:spPr>
          <a:xfrm>
            <a:off x="1035606" y="6033611"/>
            <a:ext cx="3056334" cy="295037"/>
          </a:xfrm>
          <a:prstGeom prst="rect">
            <a:avLst/>
          </a:prstGeom>
          <a:noFill/>
          <a:ln/>
        </p:spPr>
        <p:txBody>
          <a:bodyPr wrap="none" lIns="0" tIns="0" rIns="0" bIns="0" rtlCol="0" anchor="t"/>
          <a:lstStyle/>
          <a:p>
            <a:pPr marL="0" indent="0" algn="l">
              <a:lnSpc>
                <a:spcPts val="2300"/>
              </a:lnSpc>
              <a:buNone/>
            </a:pPr>
            <a:r>
              <a:rPr lang="en-US" sz="1850" b="1" dirty="0">
                <a:solidFill>
                  <a:srgbClr val="D3C9C5"/>
                </a:solidFill>
                <a:latin typeface="Noto Serif HK Bold" pitchFamily="34" charset="0"/>
                <a:ea typeface="Noto Serif HK Bold" pitchFamily="34" charset="-122"/>
                <a:cs typeface="Noto Serif HK Bold" pitchFamily="34" charset="-120"/>
              </a:rPr>
              <a:t>Стимулювання економії</a:t>
            </a:r>
            <a:endParaRPr lang="en-US" sz="1850" dirty="0"/>
          </a:p>
        </p:txBody>
      </p:sp>
      <p:sp>
        <p:nvSpPr>
          <p:cNvPr id="17" name="Text 12"/>
          <p:cNvSpPr/>
          <p:nvPr/>
        </p:nvSpPr>
        <p:spPr>
          <a:xfrm>
            <a:off x="1035606" y="6441877"/>
            <a:ext cx="3755350" cy="906185"/>
          </a:xfrm>
          <a:prstGeom prst="rect">
            <a:avLst/>
          </a:prstGeom>
          <a:noFill/>
          <a:ln/>
        </p:spPr>
        <p:txBody>
          <a:bodyPr wrap="square" lIns="0" tIns="0" rIns="0" bIns="0" rtlCol="0" anchor="t"/>
          <a:lstStyle/>
          <a:p>
            <a:pPr marL="0" indent="0" algn="l">
              <a:lnSpc>
                <a:spcPts val="2350"/>
              </a:lnSpc>
              <a:buNone/>
            </a:pPr>
            <a:r>
              <a:rPr lang="en-US" sz="1450" dirty="0">
                <a:solidFill>
                  <a:srgbClr val="D3C9C5"/>
                </a:solidFill>
                <a:latin typeface="Noto Serif HK" pitchFamily="34" charset="0"/>
                <a:ea typeface="Noto Serif HK" pitchFamily="34" charset="-122"/>
                <a:cs typeface="Noto Serif HK" pitchFamily="34" charset="-120"/>
              </a:rPr>
              <a:t>Обидві сторони зацікавлені в зниженні витрат та підвищенні ефективності проекту.</a:t>
            </a:r>
            <a:endParaRPr lang="en-US" sz="1450" dirty="0"/>
          </a:p>
        </p:txBody>
      </p:sp>
      <p:sp>
        <p:nvSpPr>
          <p:cNvPr id="18" name="Shape 13"/>
          <p:cNvSpPr/>
          <p:nvPr/>
        </p:nvSpPr>
        <p:spPr>
          <a:xfrm>
            <a:off x="5191482" y="5821918"/>
            <a:ext cx="4247317" cy="1737836"/>
          </a:xfrm>
          <a:prstGeom prst="roundRect">
            <a:avLst>
              <a:gd name="adj" fmla="val 6314"/>
            </a:avLst>
          </a:prstGeom>
          <a:solidFill>
            <a:srgbClr val="403234"/>
          </a:solidFill>
          <a:ln w="22860">
            <a:solidFill>
              <a:srgbClr val="786A6C"/>
            </a:solidFill>
            <a:prstDash val="solid"/>
          </a:ln>
        </p:spPr>
        <p:txBody>
          <a:bodyPr/>
          <a:lstStyle/>
          <a:p>
            <a:endParaRPr lang="uk-UA"/>
          </a:p>
        </p:txBody>
      </p:sp>
      <p:sp>
        <p:nvSpPr>
          <p:cNvPr id="19" name="Shape 14"/>
          <p:cNvSpPr/>
          <p:nvPr/>
        </p:nvSpPr>
        <p:spPr>
          <a:xfrm>
            <a:off x="5168622" y="5821918"/>
            <a:ext cx="91440" cy="1737836"/>
          </a:xfrm>
          <a:prstGeom prst="roundRect">
            <a:avLst>
              <a:gd name="adj" fmla="val 30980"/>
            </a:avLst>
          </a:prstGeom>
          <a:solidFill>
            <a:srgbClr val="E2C2B3"/>
          </a:solidFill>
          <a:ln/>
        </p:spPr>
        <p:txBody>
          <a:bodyPr/>
          <a:lstStyle/>
          <a:p>
            <a:endParaRPr lang="uk-UA"/>
          </a:p>
        </p:txBody>
      </p:sp>
      <p:sp>
        <p:nvSpPr>
          <p:cNvPr id="20" name="Text 15"/>
          <p:cNvSpPr/>
          <p:nvPr/>
        </p:nvSpPr>
        <p:spPr>
          <a:xfrm>
            <a:off x="5471755" y="6033611"/>
            <a:ext cx="3041690" cy="295037"/>
          </a:xfrm>
          <a:prstGeom prst="rect">
            <a:avLst/>
          </a:prstGeom>
          <a:noFill/>
          <a:ln/>
        </p:spPr>
        <p:txBody>
          <a:bodyPr wrap="none" lIns="0" tIns="0" rIns="0" bIns="0" rtlCol="0" anchor="t"/>
          <a:lstStyle/>
          <a:p>
            <a:pPr marL="0" indent="0" algn="l">
              <a:lnSpc>
                <a:spcPts val="2300"/>
              </a:lnSpc>
              <a:buNone/>
            </a:pPr>
            <a:r>
              <a:rPr lang="en-US" sz="1850" b="1" dirty="0">
                <a:solidFill>
                  <a:srgbClr val="D3C9C5"/>
                </a:solidFill>
                <a:latin typeface="Noto Serif HK Bold" pitchFamily="34" charset="0"/>
                <a:ea typeface="Noto Serif HK Bold" pitchFamily="34" charset="-122"/>
                <a:cs typeface="Noto Serif HK Bold" pitchFamily="34" charset="-120"/>
              </a:rPr>
              <a:t>Справедливий розподіл</a:t>
            </a:r>
            <a:endParaRPr lang="en-US" sz="1850" dirty="0"/>
          </a:p>
        </p:txBody>
      </p:sp>
      <p:sp>
        <p:nvSpPr>
          <p:cNvPr id="21" name="Text 16"/>
          <p:cNvSpPr/>
          <p:nvPr/>
        </p:nvSpPr>
        <p:spPr>
          <a:xfrm>
            <a:off x="5471755" y="6441877"/>
            <a:ext cx="3755350" cy="906185"/>
          </a:xfrm>
          <a:prstGeom prst="rect">
            <a:avLst/>
          </a:prstGeom>
          <a:noFill/>
          <a:ln/>
        </p:spPr>
        <p:txBody>
          <a:bodyPr wrap="square" lIns="0" tIns="0" rIns="0" bIns="0" rtlCol="0" anchor="t"/>
          <a:lstStyle/>
          <a:p>
            <a:pPr marL="0" indent="0" algn="l">
              <a:lnSpc>
                <a:spcPts val="2350"/>
              </a:lnSpc>
              <a:buNone/>
            </a:pPr>
            <a:r>
              <a:rPr lang="en-US" sz="1450" dirty="0">
                <a:solidFill>
                  <a:srgbClr val="D3C9C5"/>
                </a:solidFill>
                <a:latin typeface="Noto Serif HK" pitchFamily="34" charset="0"/>
                <a:ea typeface="Noto Serif HK" pitchFamily="34" charset="-122"/>
                <a:cs typeface="Noto Serif HK" pitchFamily="34" charset="-120"/>
              </a:rPr>
              <a:t>Ризики непередбачених обставин діляться між Замовником та Підрядником пропорційно.</a:t>
            </a:r>
            <a:endParaRPr lang="en-US" sz="1450" dirty="0"/>
          </a:p>
        </p:txBody>
      </p:sp>
      <p:sp>
        <p:nvSpPr>
          <p:cNvPr id="22" name="Shape 17"/>
          <p:cNvSpPr/>
          <p:nvPr/>
        </p:nvSpPr>
        <p:spPr>
          <a:xfrm>
            <a:off x="9627632" y="5821918"/>
            <a:ext cx="4247317" cy="1737836"/>
          </a:xfrm>
          <a:prstGeom prst="roundRect">
            <a:avLst>
              <a:gd name="adj" fmla="val 6314"/>
            </a:avLst>
          </a:prstGeom>
          <a:solidFill>
            <a:srgbClr val="403234"/>
          </a:solidFill>
          <a:ln w="22860">
            <a:solidFill>
              <a:srgbClr val="786A6C"/>
            </a:solidFill>
            <a:prstDash val="solid"/>
          </a:ln>
        </p:spPr>
        <p:txBody>
          <a:bodyPr/>
          <a:lstStyle/>
          <a:p>
            <a:endParaRPr lang="uk-UA"/>
          </a:p>
        </p:txBody>
      </p:sp>
      <p:sp>
        <p:nvSpPr>
          <p:cNvPr id="23" name="Shape 18"/>
          <p:cNvSpPr/>
          <p:nvPr/>
        </p:nvSpPr>
        <p:spPr>
          <a:xfrm>
            <a:off x="9604772" y="5821918"/>
            <a:ext cx="91440" cy="1737836"/>
          </a:xfrm>
          <a:prstGeom prst="roundRect">
            <a:avLst>
              <a:gd name="adj" fmla="val 30980"/>
            </a:avLst>
          </a:prstGeom>
          <a:solidFill>
            <a:srgbClr val="E2C2B3"/>
          </a:solidFill>
          <a:ln/>
        </p:spPr>
        <p:txBody>
          <a:bodyPr/>
          <a:lstStyle/>
          <a:p>
            <a:endParaRPr lang="uk-UA"/>
          </a:p>
        </p:txBody>
      </p:sp>
      <p:sp>
        <p:nvSpPr>
          <p:cNvPr id="24" name="Text 19"/>
          <p:cNvSpPr/>
          <p:nvPr/>
        </p:nvSpPr>
        <p:spPr>
          <a:xfrm>
            <a:off x="9907905" y="6033611"/>
            <a:ext cx="2586276" cy="295037"/>
          </a:xfrm>
          <a:prstGeom prst="rect">
            <a:avLst/>
          </a:prstGeom>
          <a:noFill/>
          <a:ln/>
        </p:spPr>
        <p:txBody>
          <a:bodyPr wrap="none" lIns="0" tIns="0" rIns="0" bIns="0" rtlCol="0" anchor="t"/>
          <a:lstStyle/>
          <a:p>
            <a:pPr marL="0" indent="0" algn="l">
              <a:lnSpc>
                <a:spcPts val="2300"/>
              </a:lnSpc>
              <a:buNone/>
            </a:pPr>
            <a:r>
              <a:rPr lang="en-US" sz="1850" b="1" dirty="0">
                <a:solidFill>
                  <a:srgbClr val="D3C9C5"/>
                </a:solidFill>
                <a:latin typeface="Noto Serif HK Bold" pitchFamily="34" charset="0"/>
                <a:ea typeface="Noto Serif HK Bold" pitchFamily="34" charset="-122"/>
                <a:cs typeface="Noto Serif HK Bold" pitchFamily="34" charset="-120"/>
              </a:rPr>
              <a:t>Прозорість процесів</a:t>
            </a:r>
            <a:endParaRPr lang="en-US" sz="1850" dirty="0"/>
          </a:p>
        </p:txBody>
      </p:sp>
      <p:sp>
        <p:nvSpPr>
          <p:cNvPr id="25" name="Text 20"/>
          <p:cNvSpPr/>
          <p:nvPr/>
        </p:nvSpPr>
        <p:spPr>
          <a:xfrm>
            <a:off x="9907905" y="6441877"/>
            <a:ext cx="3755350" cy="906185"/>
          </a:xfrm>
          <a:prstGeom prst="rect">
            <a:avLst/>
          </a:prstGeom>
          <a:noFill/>
          <a:ln/>
        </p:spPr>
        <p:txBody>
          <a:bodyPr wrap="square" lIns="0" tIns="0" rIns="0" bIns="0" rtlCol="0" anchor="t"/>
          <a:lstStyle/>
          <a:p>
            <a:pPr marL="0" indent="0" algn="l">
              <a:lnSpc>
                <a:spcPts val="2350"/>
              </a:lnSpc>
              <a:buNone/>
            </a:pPr>
            <a:r>
              <a:rPr lang="en-US" sz="1450" dirty="0">
                <a:solidFill>
                  <a:srgbClr val="D3C9C5"/>
                </a:solidFill>
                <a:latin typeface="Noto Serif HK" pitchFamily="34" charset="0"/>
                <a:ea typeface="Noto Serif HK" pitchFamily="34" charset="-122"/>
                <a:cs typeface="Noto Serif HK" pitchFamily="34" charset="-120"/>
              </a:rPr>
              <a:t>Відкрита звітність про фактичні витрати та регулярне порівняння з цільовими показниками.</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38820"/>
            <a:ext cx="7093506" cy="620078"/>
          </a:xfrm>
          <a:prstGeom prst="rect">
            <a:avLst/>
          </a:prstGeom>
          <a:noFill/>
          <a:ln/>
        </p:spPr>
        <p:txBody>
          <a:bodyPr wrap="none" lIns="0" tIns="0" rIns="0" bIns="0" rtlCol="0" anchor="t"/>
          <a:lstStyle/>
          <a:p>
            <a:pPr marL="0" indent="0" algn="l">
              <a:lnSpc>
                <a:spcPts val="4850"/>
              </a:lnSpc>
              <a:buNone/>
            </a:pPr>
            <a:r>
              <a:rPr lang="en-US" sz="3900" b="1" dirty="0">
                <a:solidFill>
                  <a:srgbClr val="FFF8F5"/>
                </a:solidFill>
                <a:latin typeface="Noto Serif HK Bold" pitchFamily="34" charset="0"/>
                <a:ea typeface="Noto Serif HK Bold" pitchFamily="34" charset="-122"/>
                <a:cs typeface="Noto Serif HK Bold" pitchFamily="34" charset="-120"/>
              </a:rPr>
              <a:t>Проектні ризики: страхові</a:t>
            </a:r>
            <a:endParaRPr lang="en-US" sz="3900" dirty="0"/>
          </a:p>
        </p:txBody>
      </p:sp>
      <p:sp>
        <p:nvSpPr>
          <p:cNvPr id="3" name="Text 1"/>
          <p:cNvSpPr/>
          <p:nvPr/>
        </p:nvSpPr>
        <p:spPr>
          <a:xfrm>
            <a:off x="793790" y="205573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3C9C5"/>
                </a:solidFill>
                <a:latin typeface="Noto Serif HK" pitchFamily="34" charset="0"/>
                <a:ea typeface="Noto Serif HK" pitchFamily="34" charset="-122"/>
                <a:cs typeface="Noto Serif HK" pitchFamily="34" charset="-120"/>
              </a:rPr>
              <a:t>Страхові ризики — це ті події, які можна передати страховій компанії через придбання відповідних полісів. Контракти FIDIC містять чіткі вимоги щодо обов'язкового страхування певних категорій ризиків.</a:t>
            </a:r>
            <a:endParaRPr lang="en-US" sz="1550" dirty="0"/>
          </a:p>
        </p:txBody>
      </p:sp>
      <p:sp>
        <p:nvSpPr>
          <p:cNvPr id="4" name="Text 2"/>
          <p:cNvSpPr/>
          <p:nvPr/>
        </p:nvSpPr>
        <p:spPr>
          <a:xfrm>
            <a:off x="793790" y="316206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D3C9C5"/>
                </a:solidFill>
                <a:latin typeface="Noto Serif HK Bold" pitchFamily="34" charset="0"/>
                <a:ea typeface="Noto Serif HK Bold" pitchFamily="34" charset="-122"/>
                <a:cs typeface="Noto Serif HK Bold" pitchFamily="34" charset="-120"/>
              </a:rPr>
              <a:t>Пожежа</a:t>
            </a:r>
            <a:endParaRPr lang="en-US" sz="1950" dirty="0"/>
          </a:p>
        </p:txBody>
      </p:sp>
      <p:sp>
        <p:nvSpPr>
          <p:cNvPr id="5" name="Text 3"/>
          <p:cNvSpPr/>
          <p:nvPr/>
        </p:nvSpPr>
        <p:spPr>
          <a:xfrm>
            <a:off x="793790" y="3591282"/>
            <a:ext cx="3074670" cy="1905238"/>
          </a:xfrm>
          <a:prstGeom prst="rect">
            <a:avLst/>
          </a:prstGeom>
          <a:noFill/>
          <a:ln/>
        </p:spPr>
        <p:txBody>
          <a:bodyPr wrap="square" lIns="0" tIns="0" rIns="0" bIns="0" rtlCol="0" anchor="t"/>
          <a:lstStyle/>
          <a:p>
            <a:pPr marL="0" indent="0" algn="l">
              <a:lnSpc>
                <a:spcPts val="2500"/>
              </a:lnSpc>
              <a:buNone/>
            </a:pPr>
            <a:r>
              <a:rPr lang="en-US" sz="1550" dirty="0">
                <a:solidFill>
                  <a:srgbClr val="D3C9C5"/>
                </a:solidFill>
                <a:latin typeface="Noto Serif HK" pitchFamily="34" charset="0"/>
                <a:ea typeface="Noto Serif HK" pitchFamily="34" charset="-122"/>
                <a:cs typeface="Noto Serif HK" pitchFamily="34" charset="-120"/>
              </a:rPr>
              <a:t>Ризик знищення або пошкодження робіт, матеріалів, обладнання внаслідок пожежі. Покривається полісом CAR/EAR.</a:t>
            </a:r>
            <a:endParaRPr lang="en-US" sz="1550" dirty="0"/>
          </a:p>
        </p:txBody>
      </p:sp>
      <p:sp>
        <p:nvSpPr>
          <p:cNvPr id="6" name="Text 4"/>
          <p:cNvSpPr/>
          <p:nvPr/>
        </p:nvSpPr>
        <p:spPr>
          <a:xfrm>
            <a:off x="4116467" y="3162062"/>
            <a:ext cx="3074670" cy="620316"/>
          </a:xfrm>
          <a:prstGeom prst="rect">
            <a:avLst/>
          </a:prstGeom>
          <a:noFill/>
          <a:ln/>
        </p:spPr>
        <p:txBody>
          <a:bodyPr wrap="square" lIns="0" tIns="0" rIns="0" bIns="0" rtlCol="0" anchor="t"/>
          <a:lstStyle/>
          <a:p>
            <a:pPr marL="0" indent="0" algn="l">
              <a:lnSpc>
                <a:spcPts val="2400"/>
              </a:lnSpc>
              <a:buNone/>
            </a:pPr>
            <a:r>
              <a:rPr lang="en-US" sz="1950" b="1" dirty="0">
                <a:solidFill>
                  <a:srgbClr val="D3C9C5"/>
                </a:solidFill>
                <a:latin typeface="Noto Serif HK Bold" pitchFamily="34" charset="0"/>
                <a:ea typeface="Noto Serif HK Bold" pitchFamily="34" charset="-122"/>
                <a:cs typeface="Noto Serif HK Bold" pitchFamily="34" charset="-120"/>
              </a:rPr>
              <a:t>Війна та терористичні акти</a:t>
            </a:r>
            <a:endParaRPr lang="en-US" sz="1950" dirty="0"/>
          </a:p>
        </p:txBody>
      </p:sp>
      <p:sp>
        <p:nvSpPr>
          <p:cNvPr id="7" name="Text 5"/>
          <p:cNvSpPr/>
          <p:nvPr/>
        </p:nvSpPr>
        <p:spPr>
          <a:xfrm>
            <a:off x="4116467" y="3901440"/>
            <a:ext cx="3074670" cy="1587698"/>
          </a:xfrm>
          <a:prstGeom prst="rect">
            <a:avLst/>
          </a:prstGeom>
          <a:noFill/>
          <a:ln/>
        </p:spPr>
        <p:txBody>
          <a:bodyPr wrap="square" lIns="0" tIns="0" rIns="0" bIns="0" rtlCol="0" anchor="t"/>
          <a:lstStyle/>
          <a:p>
            <a:pPr marL="0" indent="0" algn="l">
              <a:lnSpc>
                <a:spcPts val="2500"/>
              </a:lnSpc>
              <a:buNone/>
            </a:pPr>
            <a:r>
              <a:rPr lang="en-US" sz="1550" dirty="0">
                <a:solidFill>
                  <a:srgbClr val="D3C9C5"/>
                </a:solidFill>
                <a:latin typeface="Noto Serif HK" pitchFamily="34" charset="0"/>
                <a:ea typeface="Noto Serif HK" pitchFamily="34" charset="-122"/>
                <a:cs typeface="Noto Serif HK" pitchFamily="34" charset="-120"/>
              </a:rPr>
              <a:t>Збитки від воєнних дій, громадянських заворушень, тероризму. Часто виключається зі стандартних полісів.</a:t>
            </a:r>
            <a:endParaRPr lang="en-US" sz="1550" dirty="0"/>
          </a:p>
        </p:txBody>
      </p:sp>
      <p:sp>
        <p:nvSpPr>
          <p:cNvPr id="8" name="Text 6"/>
          <p:cNvSpPr/>
          <p:nvPr/>
        </p:nvSpPr>
        <p:spPr>
          <a:xfrm>
            <a:off x="7439144" y="3162062"/>
            <a:ext cx="3074670" cy="620316"/>
          </a:xfrm>
          <a:prstGeom prst="rect">
            <a:avLst/>
          </a:prstGeom>
          <a:noFill/>
          <a:ln/>
        </p:spPr>
        <p:txBody>
          <a:bodyPr wrap="square" lIns="0" tIns="0" rIns="0" bIns="0" rtlCol="0" anchor="t"/>
          <a:lstStyle/>
          <a:p>
            <a:pPr marL="0" indent="0" algn="l">
              <a:lnSpc>
                <a:spcPts val="2400"/>
              </a:lnSpc>
              <a:buNone/>
            </a:pPr>
            <a:r>
              <a:rPr lang="en-US" sz="1950" b="1" dirty="0">
                <a:solidFill>
                  <a:srgbClr val="D3C9C5"/>
                </a:solidFill>
                <a:latin typeface="Noto Serif HK Bold" pitchFamily="34" charset="0"/>
                <a:ea typeface="Noto Serif HK Bold" pitchFamily="34" charset="-122"/>
                <a:cs typeface="Noto Serif HK Bold" pitchFamily="34" charset="-120"/>
              </a:rPr>
              <a:t>Аварії та нещасні випадки</a:t>
            </a:r>
            <a:endParaRPr lang="en-US" sz="1950" dirty="0"/>
          </a:p>
        </p:txBody>
      </p:sp>
      <p:sp>
        <p:nvSpPr>
          <p:cNvPr id="9" name="Text 7"/>
          <p:cNvSpPr/>
          <p:nvPr/>
        </p:nvSpPr>
        <p:spPr>
          <a:xfrm>
            <a:off x="7439144" y="3901440"/>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D3C9C5"/>
                </a:solidFill>
                <a:latin typeface="Noto Serif HK" pitchFamily="34" charset="0"/>
                <a:ea typeface="Noto Serif HK" pitchFamily="34" charset="-122"/>
                <a:cs typeface="Noto Serif HK" pitchFamily="34" charset="-120"/>
              </a:rPr>
              <a:t>Пошкодження конструкцій, обладнання, травми персоналу. Покривається CAR та полісом відповідальності.</a:t>
            </a:r>
            <a:endParaRPr lang="en-US" sz="1550" dirty="0"/>
          </a:p>
        </p:txBody>
      </p:sp>
      <p:sp>
        <p:nvSpPr>
          <p:cNvPr id="10" name="Text 8"/>
          <p:cNvSpPr/>
          <p:nvPr/>
        </p:nvSpPr>
        <p:spPr>
          <a:xfrm>
            <a:off x="10761821" y="3162062"/>
            <a:ext cx="3074789" cy="620316"/>
          </a:xfrm>
          <a:prstGeom prst="rect">
            <a:avLst/>
          </a:prstGeom>
          <a:noFill/>
          <a:ln/>
        </p:spPr>
        <p:txBody>
          <a:bodyPr wrap="square" lIns="0" tIns="0" rIns="0" bIns="0" rtlCol="0" anchor="t"/>
          <a:lstStyle/>
          <a:p>
            <a:pPr marL="0" indent="0" algn="l">
              <a:lnSpc>
                <a:spcPts val="2400"/>
              </a:lnSpc>
              <a:buNone/>
            </a:pPr>
            <a:r>
              <a:rPr lang="en-US" sz="1950" b="1" dirty="0">
                <a:solidFill>
                  <a:srgbClr val="D3C9C5"/>
                </a:solidFill>
                <a:latin typeface="Noto Serif HK Bold" pitchFamily="34" charset="0"/>
                <a:ea typeface="Noto Serif HK Bold" pitchFamily="34" charset="-122"/>
                <a:cs typeface="Noto Serif HK Bold" pitchFamily="34" charset="-120"/>
              </a:rPr>
              <a:t>Помилки у матеріалах та роботі</a:t>
            </a:r>
            <a:endParaRPr lang="en-US" sz="1950" dirty="0"/>
          </a:p>
        </p:txBody>
      </p:sp>
      <p:sp>
        <p:nvSpPr>
          <p:cNvPr id="11" name="Text 9"/>
          <p:cNvSpPr/>
          <p:nvPr/>
        </p:nvSpPr>
        <p:spPr>
          <a:xfrm>
            <a:off x="10761821" y="3901440"/>
            <a:ext cx="3074789" cy="1905238"/>
          </a:xfrm>
          <a:prstGeom prst="rect">
            <a:avLst/>
          </a:prstGeom>
          <a:noFill/>
          <a:ln/>
        </p:spPr>
        <p:txBody>
          <a:bodyPr wrap="square" lIns="0" tIns="0" rIns="0" bIns="0" rtlCol="0" anchor="t"/>
          <a:lstStyle/>
          <a:p>
            <a:pPr marL="0" indent="0" algn="l">
              <a:lnSpc>
                <a:spcPts val="2500"/>
              </a:lnSpc>
              <a:buNone/>
            </a:pPr>
            <a:r>
              <a:rPr lang="en-US" sz="1550" dirty="0">
                <a:solidFill>
                  <a:srgbClr val="D3C9C5"/>
                </a:solidFill>
                <a:latin typeface="Noto Serif HK" pitchFamily="34" charset="0"/>
                <a:ea typeface="Noto Serif HK" pitchFamily="34" charset="-122"/>
                <a:cs typeface="Noto Serif HK" pitchFamily="34" charset="-120"/>
              </a:rPr>
              <a:t>Дефекти виконання, невідповідність специфікаціям. Може покриватися професійною відповідальністю та гарантіями.</a:t>
            </a:r>
            <a:endParaRPr lang="en-US" sz="1550" dirty="0"/>
          </a:p>
        </p:txBody>
      </p:sp>
      <p:sp>
        <p:nvSpPr>
          <p:cNvPr id="12" name="Shape 10"/>
          <p:cNvSpPr/>
          <p:nvPr/>
        </p:nvSpPr>
        <p:spPr>
          <a:xfrm>
            <a:off x="793790" y="6029920"/>
            <a:ext cx="13042821" cy="1160740"/>
          </a:xfrm>
          <a:prstGeom prst="roundRect">
            <a:avLst>
              <a:gd name="adj" fmla="val 2565"/>
            </a:avLst>
          </a:prstGeom>
          <a:solidFill>
            <a:srgbClr val="372015"/>
          </a:solidFill>
          <a:ln/>
        </p:spPr>
        <p:txBody>
          <a:bodyPr/>
          <a:lstStyle/>
          <a:p>
            <a:endParaRPr lang="uk-UA"/>
          </a:p>
        </p:txBody>
      </p:sp>
      <p:pic>
        <p:nvPicPr>
          <p:cNvPr id="13" name="Image 0" descr="preencoded.png"/>
          <p:cNvPicPr>
            <a:picLocks noChangeAspect="1"/>
          </p:cNvPicPr>
          <p:nvPr/>
        </p:nvPicPr>
        <p:blipFill>
          <a:blip r:embed="rId3"/>
          <a:stretch>
            <a:fillRect/>
          </a:stretch>
        </p:blipFill>
        <p:spPr>
          <a:xfrm>
            <a:off x="992148" y="6348055"/>
            <a:ext cx="248007" cy="198358"/>
          </a:xfrm>
          <a:prstGeom prst="rect">
            <a:avLst/>
          </a:prstGeom>
        </p:spPr>
      </p:pic>
      <p:sp>
        <p:nvSpPr>
          <p:cNvPr id="14" name="Text 11"/>
          <p:cNvSpPr/>
          <p:nvPr/>
        </p:nvSpPr>
        <p:spPr>
          <a:xfrm>
            <a:off x="1438513" y="6277808"/>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FFFFFF"/>
                </a:solidFill>
                <a:latin typeface="Noto Serif HK" pitchFamily="34" charset="0"/>
                <a:ea typeface="Noto Serif HK" pitchFamily="34" charset="-122"/>
                <a:cs typeface="Noto Serif HK" pitchFamily="34" charset="-120"/>
              </a:rPr>
              <a:t>Важливо:</a:t>
            </a:r>
            <a:r>
              <a:rPr lang="en-US" sz="1550" dirty="0">
                <a:solidFill>
                  <a:srgbClr val="FFFFFF"/>
                </a:solidFill>
                <a:latin typeface="Noto Serif HK" pitchFamily="34" charset="0"/>
                <a:ea typeface="Noto Serif HK" pitchFamily="34" charset="-122"/>
                <a:cs typeface="Noto Serif HK" pitchFamily="34" charset="-120"/>
              </a:rPr>
              <a:t> Відповідно </a:t>
            </a:r>
            <a:r>
              <a:rPr lang="en-US" sz="1550" dirty="0" err="1">
                <a:solidFill>
                  <a:srgbClr val="FFFFFF"/>
                </a:solidFill>
                <a:latin typeface="Noto Serif HK" pitchFamily="34" charset="0"/>
                <a:ea typeface="Noto Serif HK" pitchFamily="34" charset="-122"/>
                <a:cs typeface="Noto Serif HK" pitchFamily="34" charset="-120"/>
              </a:rPr>
              <a:t>до</a:t>
            </a:r>
            <a:r>
              <a:rPr lang="en-US" sz="1550" dirty="0">
                <a:solidFill>
                  <a:srgbClr val="FFFFFF"/>
                </a:solidFill>
                <a:latin typeface="Noto Serif HK" pitchFamily="34" charset="0"/>
                <a:ea typeface="Noto Serif HK" pitchFamily="34" charset="-122"/>
                <a:cs typeface="Noto Serif HK" pitchFamily="34" charset="-120"/>
              </a:rPr>
              <a:t> </a:t>
            </a:r>
            <a:r>
              <a:rPr lang="en-US" sz="1550" dirty="0" err="1">
                <a:solidFill>
                  <a:srgbClr val="FFFFFF"/>
                </a:solidFill>
                <a:latin typeface="Noto Serif HK" pitchFamily="34" charset="0"/>
                <a:ea typeface="Noto Serif HK" pitchFamily="34" charset="-122"/>
                <a:cs typeface="Noto Serif HK" pitchFamily="34" charset="-120"/>
              </a:rPr>
              <a:t>умов</a:t>
            </a:r>
            <a:r>
              <a:rPr lang="uk-UA" sz="1550" dirty="0">
                <a:solidFill>
                  <a:srgbClr val="FFFFFF"/>
                </a:solidFill>
                <a:latin typeface="Noto Serif HK" pitchFamily="34" charset="0"/>
                <a:ea typeface="Noto Serif HK" pitchFamily="34" charset="-122"/>
                <a:cs typeface="Noto Serif HK" pitchFamily="34" charset="-120"/>
              </a:rPr>
              <a:t> </a:t>
            </a:r>
            <a:r>
              <a:rPr lang="uk-UA" sz="1550" dirty="0" err="1">
                <a:solidFill>
                  <a:srgbClr val="FFFFFF"/>
                </a:solidFill>
                <a:latin typeface="Noto Serif HK" pitchFamily="34" charset="0"/>
                <a:ea typeface="Noto Serif HK" pitchFamily="34" charset="-122"/>
                <a:cs typeface="Noto Serif HK" pitchFamily="34" charset="-120"/>
              </a:rPr>
              <a:t>проформ</a:t>
            </a:r>
            <a:r>
              <a:rPr lang="en-US" sz="1550" dirty="0">
                <a:solidFill>
                  <a:srgbClr val="FFFFFF"/>
                </a:solidFill>
                <a:latin typeface="Noto Serif HK" pitchFamily="34" charset="0"/>
                <a:ea typeface="Noto Serif HK" pitchFamily="34" charset="-122"/>
                <a:cs typeface="Noto Serif HK" pitchFamily="34" charset="-120"/>
              </a:rPr>
              <a:t> FIDIC, сторони зобов'язані укласти та підтримувати страхові поліси протягом усього періоду виконання контракту. Невиконання страхових зобов'язань може бути підставою для розірвання контракту.</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538639" y="908804"/>
            <a:ext cx="5247203" cy="420886"/>
          </a:xfrm>
          <a:prstGeom prst="rect">
            <a:avLst/>
          </a:prstGeom>
          <a:noFill/>
          <a:ln/>
        </p:spPr>
        <p:txBody>
          <a:bodyPr wrap="none" lIns="0" tIns="0" rIns="0" bIns="0" rtlCol="0" anchor="t"/>
          <a:lstStyle/>
          <a:p>
            <a:pPr marL="0" indent="0" algn="l">
              <a:lnSpc>
                <a:spcPts val="3300"/>
              </a:lnSpc>
              <a:buNone/>
            </a:pPr>
            <a:r>
              <a:rPr lang="en-US" sz="2650" b="1" dirty="0">
                <a:solidFill>
                  <a:srgbClr val="FFF8F5"/>
                </a:solidFill>
                <a:latin typeface="Noto Serif HK Bold" pitchFamily="34" charset="0"/>
                <a:ea typeface="Noto Serif HK Bold" pitchFamily="34" charset="-122"/>
                <a:cs typeface="Noto Serif HK Bold" pitchFamily="34" charset="-120"/>
              </a:rPr>
              <a:t>Проектні ризики: нестрахові</a:t>
            </a:r>
            <a:endParaRPr lang="en-US" sz="2650" dirty="0"/>
          </a:p>
        </p:txBody>
      </p:sp>
      <p:sp>
        <p:nvSpPr>
          <p:cNvPr id="3" name="Text 1"/>
          <p:cNvSpPr/>
          <p:nvPr/>
        </p:nvSpPr>
        <p:spPr>
          <a:xfrm>
            <a:off x="538639" y="1599009"/>
            <a:ext cx="13553123" cy="215384"/>
          </a:xfrm>
          <a:prstGeom prst="rect">
            <a:avLst/>
          </a:prstGeom>
          <a:noFill/>
          <a:ln/>
        </p:spPr>
        <p:txBody>
          <a:bodyPr wrap="none" lIns="0" tIns="0" rIns="0" bIns="0" rtlCol="0" anchor="t"/>
          <a:lstStyle/>
          <a:p>
            <a:pPr marL="0" indent="0" algn="l">
              <a:lnSpc>
                <a:spcPts val="1650"/>
              </a:lnSpc>
              <a:buNone/>
            </a:pPr>
            <a:r>
              <a:rPr lang="en-US" sz="1200" b="1" dirty="0">
                <a:solidFill>
                  <a:srgbClr val="D3C9C5"/>
                </a:solidFill>
                <a:latin typeface="Noto Serif HK" pitchFamily="34" charset="0"/>
                <a:ea typeface="Noto Serif HK" pitchFamily="34" charset="-122"/>
                <a:cs typeface="Noto Serif HK" pitchFamily="34" charset="-120"/>
              </a:rPr>
              <a:t>Нестрахові ризики неможливо або економічно недоцільно передавати страховим компаніям. Вони розподіляються між сторонами контракту та управляються через контрактні механізми.</a:t>
            </a:r>
            <a:endParaRPr lang="en-US" sz="1200" b="1" dirty="0"/>
          </a:p>
        </p:txBody>
      </p:sp>
      <p:sp>
        <p:nvSpPr>
          <p:cNvPr id="4" name="Shape 2"/>
          <p:cNvSpPr/>
          <p:nvPr/>
        </p:nvSpPr>
        <p:spPr>
          <a:xfrm>
            <a:off x="7307580" y="1965841"/>
            <a:ext cx="15240" cy="4988123"/>
          </a:xfrm>
          <a:prstGeom prst="roundRect">
            <a:avLst>
              <a:gd name="adj" fmla="val 132540"/>
            </a:avLst>
          </a:prstGeom>
          <a:solidFill>
            <a:srgbClr val="786A6C"/>
          </a:solidFill>
          <a:ln/>
        </p:spPr>
        <p:txBody>
          <a:bodyPr/>
          <a:lstStyle/>
          <a:p>
            <a:endParaRPr lang="uk-UA"/>
          </a:p>
        </p:txBody>
      </p:sp>
      <p:sp>
        <p:nvSpPr>
          <p:cNvPr id="5" name="Shape 3"/>
          <p:cNvSpPr/>
          <p:nvPr/>
        </p:nvSpPr>
        <p:spPr>
          <a:xfrm>
            <a:off x="523399" y="1965841"/>
            <a:ext cx="6776561" cy="1206579"/>
          </a:xfrm>
          <a:prstGeom prst="roundRect">
            <a:avLst>
              <a:gd name="adj" fmla="val 1674"/>
            </a:avLst>
          </a:prstGeom>
          <a:solidFill>
            <a:srgbClr val="5F5153"/>
          </a:solidFill>
          <a:ln/>
        </p:spPr>
        <p:txBody>
          <a:bodyPr/>
          <a:lstStyle/>
          <a:p>
            <a:endParaRPr lang="uk-UA"/>
          </a:p>
        </p:txBody>
      </p:sp>
      <p:sp>
        <p:nvSpPr>
          <p:cNvPr id="6" name="Text 4"/>
          <p:cNvSpPr/>
          <p:nvPr/>
        </p:nvSpPr>
        <p:spPr>
          <a:xfrm>
            <a:off x="3870722" y="2100501"/>
            <a:ext cx="3294578" cy="210383"/>
          </a:xfrm>
          <a:prstGeom prst="rect">
            <a:avLst/>
          </a:prstGeom>
          <a:noFill/>
          <a:ln/>
        </p:spPr>
        <p:txBody>
          <a:bodyPr wrap="none" lIns="0" tIns="0" rIns="0" bIns="0" rtlCol="0" anchor="t"/>
          <a:lstStyle/>
          <a:p>
            <a:pPr marL="0" indent="0" algn="r">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Несвоєчасний доступ на майданчик</a:t>
            </a:r>
            <a:endParaRPr lang="en-US" sz="1300" dirty="0"/>
          </a:p>
        </p:txBody>
      </p:sp>
      <p:sp>
        <p:nvSpPr>
          <p:cNvPr id="7" name="Text 5"/>
          <p:cNvSpPr/>
          <p:nvPr/>
        </p:nvSpPr>
        <p:spPr>
          <a:xfrm>
            <a:off x="658058" y="2391608"/>
            <a:ext cx="6507242" cy="646152"/>
          </a:xfrm>
          <a:prstGeom prst="rect">
            <a:avLst/>
          </a:prstGeom>
          <a:noFill/>
          <a:ln/>
        </p:spPr>
        <p:txBody>
          <a:bodyPr wrap="square" lIns="0" tIns="0" rIns="0" bIns="0" rtlCol="0" anchor="t"/>
          <a:lstStyle/>
          <a:p>
            <a:pPr marL="0" indent="0" algn="r">
              <a:lnSpc>
                <a:spcPts val="1650"/>
              </a:lnSpc>
              <a:buNone/>
            </a:pPr>
            <a:r>
              <a:rPr lang="en-US" sz="1050" dirty="0">
                <a:solidFill>
                  <a:srgbClr val="D3C9C5"/>
                </a:solidFill>
                <a:latin typeface="Noto Serif HK" pitchFamily="34" charset="0"/>
                <a:ea typeface="Noto Serif HK" pitchFamily="34" charset="-122"/>
                <a:cs typeface="Noto Serif HK" pitchFamily="34" charset="-120"/>
              </a:rPr>
              <a:t>Затримка передачі Замовником будівельного майданчика або його частин відповідно до графіку. Підрядник має право на продовження строків та компенсацію витрат. Це ризик Замовника.</a:t>
            </a:r>
            <a:endParaRPr lang="en-US" sz="1050" dirty="0"/>
          </a:p>
        </p:txBody>
      </p:sp>
      <p:sp>
        <p:nvSpPr>
          <p:cNvPr id="8" name="Shape 6"/>
          <p:cNvSpPr/>
          <p:nvPr/>
        </p:nvSpPr>
        <p:spPr>
          <a:xfrm>
            <a:off x="7330440" y="3441740"/>
            <a:ext cx="6776561" cy="991195"/>
          </a:xfrm>
          <a:prstGeom prst="rect">
            <a:avLst/>
          </a:prstGeom>
          <a:solidFill>
            <a:srgbClr val="5F5153"/>
          </a:solidFill>
          <a:ln/>
        </p:spPr>
        <p:txBody>
          <a:bodyPr/>
          <a:lstStyle/>
          <a:p>
            <a:endParaRPr lang="uk-UA"/>
          </a:p>
        </p:txBody>
      </p:sp>
      <p:sp>
        <p:nvSpPr>
          <p:cNvPr id="9" name="Text 7"/>
          <p:cNvSpPr/>
          <p:nvPr/>
        </p:nvSpPr>
        <p:spPr>
          <a:xfrm>
            <a:off x="7465100" y="3576399"/>
            <a:ext cx="2732127" cy="210383"/>
          </a:xfrm>
          <a:prstGeom prst="rect">
            <a:avLst/>
          </a:prstGeom>
          <a:noFill/>
          <a:ln/>
        </p:spPr>
        <p:txBody>
          <a:bodyPr wrap="none" lIns="0" tIns="0" rIns="0" bIns="0" rtlCol="0" anchor="t"/>
          <a:lstStyle/>
          <a:p>
            <a:pPr marL="0" indent="0" algn="l">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Затримка надання інформації</a:t>
            </a:r>
            <a:endParaRPr lang="en-US" sz="1300" dirty="0"/>
          </a:p>
        </p:txBody>
      </p:sp>
      <p:sp>
        <p:nvSpPr>
          <p:cNvPr id="10" name="Text 8"/>
          <p:cNvSpPr/>
          <p:nvPr/>
        </p:nvSpPr>
        <p:spPr>
          <a:xfrm>
            <a:off x="7465100" y="3867507"/>
            <a:ext cx="6507242" cy="430768"/>
          </a:xfrm>
          <a:prstGeom prst="rect">
            <a:avLst/>
          </a:prstGeom>
          <a:noFill/>
          <a:ln/>
        </p:spPr>
        <p:txBody>
          <a:bodyPr wrap="square" lIns="0" tIns="0" rIns="0" bIns="0" rtlCol="0" anchor="t"/>
          <a:lstStyle/>
          <a:p>
            <a:pPr marL="0" indent="0" algn="l">
              <a:lnSpc>
                <a:spcPts val="1650"/>
              </a:lnSpc>
              <a:buNone/>
            </a:pPr>
            <a:r>
              <a:rPr lang="en-US" sz="1050" dirty="0">
                <a:solidFill>
                  <a:srgbClr val="D3C9C5"/>
                </a:solidFill>
                <a:latin typeface="Noto Serif HK" pitchFamily="34" charset="0"/>
                <a:ea typeface="Noto Serif HK" pitchFamily="34" charset="-122"/>
                <a:cs typeface="Noto Serif HK" pitchFamily="34" charset="-120"/>
              </a:rPr>
              <a:t>Несвоєчасне надання креслень, специфікацій, дозволів або інших даних, необхідних для виконання робіт. Підрядник захищений від наслідків таких затримок.</a:t>
            </a:r>
            <a:endParaRPr lang="en-US" sz="1050" dirty="0"/>
          </a:p>
        </p:txBody>
      </p:sp>
      <p:sp>
        <p:nvSpPr>
          <p:cNvPr id="11" name="Shape 9"/>
          <p:cNvSpPr/>
          <p:nvPr/>
        </p:nvSpPr>
        <p:spPr>
          <a:xfrm>
            <a:off x="523399" y="4702254"/>
            <a:ext cx="6776561" cy="991195"/>
          </a:xfrm>
          <a:prstGeom prst="roundRect">
            <a:avLst>
              <a:gd name="adj" fmla="val 2038"/>
            </a:avLst>
          </a:prstGeom>
          <a:solidFill>
            <a:srgbClr val="5F5153"/>
          </a:solidFill>
          <a:ln/>
        </p:spPr>
        <p:txBody>
          <a:bodyPr/>
          <a:lstStyle/>
          <a:p>
            <a:endParaRPr lang="uk-UA"/>
          </a:p>
        </p:txBody>
      </p:sp>
      <p:sp>
        <p:nvSpPr>
          <p:cNvPr id="12" name="Text 10"/>
          <p:cNvSpPr/>
          <p:nvPr/>
        </p:nvSpPr>
        <p:spPr>
          <a:xfrm>
            <a:off x="5482114" y="4836914"/>
            <a:ext cx="1683187" cy="210383"/>
          </a:xfrm>
          <a:prstGeom prst="rect">
            <a:avLst/>
          </a:prstGeom>
          <a:noFill/>
          <a:ln/>
        </p:spPr>
        <p:txBody>
          <a:bodyPr wrap="none" lIns="0" tIns="0" rIns="0" bIns="0" rtlCol="0" anchor="t"/>
          <a:lstStyle/>
          <a:p>
            <a:pPr marL="0" indent="0" algn="r">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Зміни проекту</a:t>
            </a:r>
            <a:endParaRPr lang="en-US" sz="1300" dirty="0"/>
          </a:p>
        </p:txBody>
      </p:sp>
      <p:sp>
        <p:nvSpPr>
          <p:cNvPr id="13" name="Text 11"/>
          <p:cNvSpPr/>
          <p:nvPr/>
        </p:nvSpPr>
        <p:spPr>
          <a:xfrm>
            <a:off x="658058" y="5128022"/>
            <a:ext cx="6507242" cy="430768"/>
          </a:xfrm>
          <a:prstGeom prst="rect">
            <a:avLst/>
          </a:prstGeom>
          <a:noFill/>
          <a:ln/>
        </p:spPr>
        <p:txBody>
          <a:bodyPr wrap="square" lIns="0" tIns="0" rIns="0" bIns="0" rtlCol="0" anchor="t"/>
          <a:lstStyle/>
          <a:p>
            <a:pPr marL="0" indent="0" algn="r">
              <a:lnSpc>
                <a:spcPts val="1650"/>
              </a:lnSpc>
              <a:buNone/>
            </a:pPr>
            <a:r>
              <a:rPr lang="en-US" sz="1050" dirty="0">
                <a:solidFill>
                  <a:srgbClr val="D3C9C5"/>
                </a:solidFill>
                <a:latin typeface="Noto Serif HK" pitchFamily="34" charset="0"/>
                <a:ea typeface="Noto Serif HK" pitchFamily="34" charset="-122"/>
                <a:cs typeface="Noto Serif HK" pitchFamily="34" charset="-120"/>
              </a:rPr>
              <a:t>Модифікації технічних рішень, обсягів або характеру робіт за ініціативою Замовника. Тягнуть коригування ціни та строків відповідно до процедури Variations.</a:t>
            </a:r>
            <a:endParaRPr lang="en-US" sz="1050" dirty="0"/>
          </a:p>
        </p:txBody>
      </p:sp>
      <p:sp>
        <p:nvSpPr>
          <p:cNvPr id="14" name="Shape 12"/>
          <p:cNvSpPr/>
          <p:nvPr/>
        </p:nvSpPr>
        <p:spPr>
          <a:xfrm>
            <a:off x="7330440" y="5962769"/>
            <a:ext cx="6776561" cy="991195"/>
          </a:xfrm>
          <a:prstGeom prst="rect">
            <a:avLst/>
          </a:prstGeom>
          <a:solidFill>
            <a:srgbClr val="5F5153"/>
          </a:solidFill>
          <a:ln/>
        </p:spPr>
        <p:txBody>
          <a:bodyPr/>
          <a:lstStyle/>
          <a:p>
            <a:endParaRPr lang="uk-UA"/>
          </a:p>
        </p:txBody>
      </p:sp>
      <p:sp>
        <p:nvSpPr>
          <p:cNvPr id="15" name="Text 13"/>
          <p:cNvSpPr/>
          <p:nvPr/>
        </p:nvSpPr>
        <p:spPr>
          <a:xfrm>
            <a:off x="7465100" y="6097429"/>
            <a:ext cx="1757005" cy="210383"/>
          </a:xfrm>
          <a:prstGeom prst="rect">
            <a:avLst/>
          </a:prstGeom>
          <a:noFill/>
          <a:ln/>
        </p:spPr>
        <p:txBody>
          <a:bodyPr wrap="none" lIns="0" tIns="0" rIns="0" bIns="0" rtlCol="0" anchor="t"/>
          <a:lstStyle/>
          <a:p>
            <a:pPr marL="0" indent="0" algn="l">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Варіації (Variations)</a:t>
            </a:r>
            <a:endParaRPr lang="en-US" sz="1300" dirty="0"/>
          </a:p>
        </p:txBody>
      </p:sp>
      <p:sp>
        <p:nvSpPr>
          <p:cNvPr id="16" name="Text 14"/>
          <p:cNvSpPr/>
          <p:nvPr/>
        </p:nvSpPr>
        <p:spPr>
          <a:xfrm>
            <a:off x="7465100" y="6388537"/>
            <a:ext cx="6507242" cy="430768"/>
          </a:xfrm>
          <a:prstGeom prst="rect">
            <a:avLst/>
          </a:prstGeom>
          <a:noFill/>
          <a:ln/>
        </p:spPr>
        <p:txBody>
          <a:bodyPr wrap="square" lIns="0" tIns="0" rIns="0" bIns="0" rtlCol="0" anchor="t"/>
          <a:lstStyle/>
          <a:p>
            <a:pPr marL="0" indent="0" algn="l">
              <a:lnSpc>
                <a:spcPts val="1650"/>
              </a:lnSpc>
              <a:buNone/>
            </a:pPr>
            <a:r>
              <a:rPr lang="en-US" sz="1050" dirty="0">
                <a:solidFill>
                  <a:srgbClr val="D3C9C5"/>
                </a:solidFill>
                <a:latin typeface="Noto Serif HK" pitchFamily="34" charset="0"/>
                <a:ea typeface="Noto Serif HK" pitchFamily="34" charset="-122"/>
                <a:cs typeface="Noto Serif HK" pitchFamily="34" charset="-120"/>
              </a:rPr>
              <a:t>Формальні інструкції Інженера про зміни в роботах. Підрядник зобов'язаний виконати варіації, але має право на справедливе коригування контрактної ціни та строків.</a:t>
            </a:r>
            <a:endParaRPr lang="en-US" sz="1050" dirty="0"/>
          </a:p>
        </p:txBody>
      </p:sp>
      <p:sp>
        <p:nvSpPr>
          <p:cNvPr id="17" name="Text 15"/>
          <p:cNvSpPr/>
          <p:nvPr/>
        </p:nvSpPr>
        <p:spPr>
          <a:xfrm>
            <a:off x="129565" y="7272039"/>
            <a:ext cx="13553123" cy="215384"/>
          </a:xfrm>
          <a:prstGeom prst="rect">
            <a:avLst/>
          </a:prstGeom>
          <a:noFill/>
          <a:ln/>
        </p:spPr>
        <p:txBody>
          <a:bodyPr wrap="none" lIns="0" tIns="0" rIns="0" bIns="0" rtlCol="0" anchor="t"/>
          <a:lstStyle/>
          <a:p>
            <a:pPr marL="0" indent="0" algn="l">
              <a:lnSpc>
                <a:spcPts val="1650"/>
              </a:lnSpc>
              <a:buNone/>
            </a:pPr>
            <a:r>
              <a:rPr lang="en-US" sz="1400" b="1" dirty="0">
                <a:solidFill>
                  <a:srgbClr val="D3C9C5"/>
                </a:solidFill>
                <a:latin typeface="Noto Serif HK" pitchFamily="34" charset="0"/>
                <a:ea typeface="Noto Serif HK" pitchFamily="34" charset="-122"/>
                <a:cs typeface="Noto Serif HK" pitchFamily="34" charset="-120"/>
              </a:rPr>
              <a:t>Управління цими ризиками вимагає чіткого дотримання процедур повідомлень, документування подій та своєчасного врегулювання претензій відповідно до положень контракту FIDIC.</a:t>
            </a:r>
            <a:endParaRPr lang="en-US" sz="1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09493" y="628055"/>
            <a:ext cx="10716935" cy="554355"/>
          </a:xfrm>
          <a:prstGeom prst="rect">
            <a:avLst/>
          </a:prstGeom>
          <a:noFill/>
          <a:ln/>
        </p:spPr>
        <p:txBody>
          <a:bodyPr wrap="none" lIns="0" tIns="0" rIns="0" bIns="0" rtlCol="0" anchor="t"/>
          <a:lstStyle/>
          <a:p>
            <a:pPr marL="0" indent="0" algn="l">
              <a:lnSpc>
                <a:spcPts val="4350"/>
              </a:lnSpc>
              <a:buNone/>
            </a:pPr>
            <a:r>
              <a:rPr lang="en-US" sz="3450" b="1" dirty="0">
                <a:solidFill>
                  <a:srgbClr val="FFF8F5"/>
                </a:solidFill>
                <a:latin typeface="Noto Serif HK Bold" pitchFamily="34" charset="0"/>
                <a:ea typeface="Noto Serif HK Bold" pitchFamily="34" charset="-122"/>
                <a:cs typeface="Noto Serif HK Bold" pitchFamily="34" charset="-120"/>
              </a:rPr>
              <a:t>Еволюція ризиків у FIDIC: 1987 → 1999 → 2017</a:t>
            </a:r>
            <a:endParaRPr lang="en-US" sz="3450" dirty="0"/>
          </a:p>
        </p:txBody>
      </p:sp>
      <p:sp>
        <p:nvSpPr>
          <p:cNvPr id="3" name="Text 1"/>
          <p:cNvSpPr/>
          <p:nvPr/>
        </p:nvSpPr>
        <p:spPr>
          <a:xfrm>
            <a:off x="709493" y="1537097"/>
            <a:ext cx="13211413" cy="567690"/>
          </a:xfrm>
          <a:prstGeom prst="rect">
            <a:avLst/>
          </a:prstGeom>
          <a:noFill/>
          <a:ln/>
        </p:spPr>
        <p:txBody>
          <a:bodyPr wrap="square" lIns="0" tIns="0" rIns="0" bIns="0" rtlCol="0" anchor="t"/>
          <a:lstStyle/>
          <a:p>
            <a:pPr marL="0" indent="0" algn="l">
              <a:lnSpc>
                <a:spcPts val="2200"/>
              </a:lnSpc>
              <a:buNone/>
            </a:pPr>
            <a:r>
              <a:rPr lang="en-US" sz="1350" dirty="0">
                <a:solidFill>
                  <a:srgbClr val="D3C9C5"/>
                </a:solidFill>
                <a:latin typeface="Noto Serif HK" pitchFamily="34" charset="0"/>
                <a:ea typeface="Noto Serif HK" pitchFamily="34" charset="-122"/>
                <a:cs typeface="Noto Serif HK" pitchFamily="34" charset="-120"/>
              </a:rPr>
              <a:t>Редакції контрактів FIDIC демонструють поступове вдосконалення підходів до розподілу ризиків, відображаючи зміни в міжнародній будівельній практиці та судовій практиці.</a:t>
            </a:r>
            <a:endParaRPr lang="en-US" sz="1350" dirty="0"/>
          </a:p>
        </p:txBody>
      </p:sp>
      <p:sp>
        <p:nvSpPr>
          <p:cNvPr id="4" name="Text 2"/>
          <p:cNvSpPr/>
          <p:nvPr/>
        </p:nvSpPr>
        <p:spPr>
          <a:xfrm>
            <a:off x="709493" y="2304336"/>
            <a:ext cx="177284" cy="221694"/>
          </a:xfrm>
          <a:prstGeom prst="rect">
            <a:avLst/>
          </a:prstGeom>
          <a:noFill/>
          <a:ln/>
        </p:spPr>
        <p:txBody>
          <a:bodyPr wrap="none" lIns="0" tIns="0" rIns="0" bIns="0" rtlCol="0" anchor="t"/>
          <a:lstStyle/>
          <a:p>
            <a:pPr marL="0" indent="0" algn="l">
              <a:lnSpc>
                <a:spcPts val="2200"/>
              </a:lnSpc>
              <a:buNone/>
            </a:pPr>
            <a:r>
              <a:rPr lang="en-US" sz="1350" dirty="0">
                <a:solidFill>
                  <a:srgbClr val="D3C9C5"/>
                </a:solidFill>
                <a:latin typeface="Noto Serif HK Light" pitchFamily="34" charset="0"/>
                <a:ea typeface="Noto Serif HK Light" pitchFamily="34" charset="-122"/>
                <a:cs typeface="Noto Serif HK Light" pitchFamily="34" charset="-120"/>
              </a:rPr>
              <a:t>01</a:t>
            </a:r>
            <a:endParaRPr lang="en-US" sz="1350" dirty="0"/>
          </a:p>
        </p:txBody>
      </p:sp>
      <p:sp>
        <p:nvSpPr>
          <p:cNvPr id="5" name="Shape 3"/>
          <p:cNvSpPr/>
          <p:nvPr/>
        </p:nvSpPr>
        <p:spPr>
          <a:xfrm>
            <a:off x="709493" y="2582823"/>
            <a:ext cx="6517005" cy="22860"/>
          </a:xfrm>
          <a:prstGeom prst="rect">
            <a:avLst/>
          </a:prstGeom>
          <a:solidFill>
            <a:srgbClr val="E2C2B3"/>
          </a:solidFill>
          <a:ln/>
        </p:spPr>
        <p:txBody>
          <a:bodyPr/>
          <a:lstStyle/>
          <a:p>
            <a:endParaRPr lang="uk-UA"/>
          </a:p>
        </p:txBody>
      </p:sp>
      <p:sp>
        <p:nvSpPr>
          <p:cNvPr id="6" name="Text 4"/>
          <p:cNvSpPr/>
          <p:nvPr/>
        </p:nvSpPr>
        <p:spPr>
          <a:xfrm>
            <a:off x="709493" y="2717125"/>
            <a:ext cx="2502575" cy="277058"/>
          </a:xfrm>
          <a:prstGeom prst="rect">
            <a:avLst/>
          </a:prstGeom>
          <a:noFill/>
          <a:ln/>
        </p:spPr>
        <p:txBody>
          <a:bodyPr wrap="none" lIns="0" tIns="0" rIns="0" bIns="0" rtlCol="0" anchor="t"/>
          <a:lstStyle/>
          <a:p>
            <a:pPr marL="0" indent="0" algn="l">
              <a:lnSpc>
                <a:spcPts val="2150"/>
              </a:lnSpc>
              <a:buNone/>
            </a:pPr>
            <a:r>
              <a:rPr lang="en-US" sz="1700" b="1" dirty="0">
                <a:solidFill>
                  <a:srgbClr val="D3C9C5"/>
                </a:solidFill>
                <a:latin typeface="Noto Serif HK Bold" pitchFamily="34" charset="0"/>
                <a:ea typeface="Noto Serif HK Bold" pitchFamily="34" charset="-122"/>
                <a:cs typeface="Noto Serif HK Bold" pitchFamily="34" charset="-120"/>
              </a:rPr>
              <a:t>Структура розділу 17</a:t>
            </a:r>
            <a:endParaRPr lang="en-US" sz="1700" dirty="0"/>
          </a:p>
        </p:txBody>
      </p:sp>
      <p:sp>
        <p:nvSpPr>
          <p:cNvPr id="7" name="Text 5"/>
          <p:cNvSpPr/>
          <p:nvPr/>
        </p:nvSpPr>
        <p:spPr>
          <a:xfrm>
            <a:off x="709493" y="3100507"/>
            <a:ext cx="6517005" cy="851535"/>
          </a:xfrm>
          <a:prstGeom prst="rect">
            <a:avLst/>
          </a:prstGeom>
          <a:noFill/>
          <a:ln/>
        </p:spPr>
        <p:txBody>
          <a:bodyPr wrap="square" lIns="0" tIns="0" rIns="0" bIns="0" rtlCol="0" anchor="t"/>
          <a:lstStyle/>
          <a:p>
            <a:pPr marL="0" indent="0" algn="l">
              <a:lnSpc>
                <a:spcPts val="2200"/>
              </a:lnSpc>
              <a:buNone/>
            </a:pPr>
            <a:r>
              <a:rPr lang="en-US" sz="1350" dirty="0">
                <a:solidFill>
                  <a:srgbClr val="D3C9C5"/>
                </a:solidFill>
                <a:latin typeface="Noto Serif HK" pitchFamily="34" charset="0"/>
                <a:ea typeface="Noto Serif HK" pitchFamily="34" charset="-122"/>
                <a:cs typeface="Noto Serif HK" pitchFamily="34" charset="-120"/>
              </a:rPr>
              <a:t>Від менш чіткої структури у версії 1987 до логічнішої в 1999 та деталізованого розмежування indemnities, liabilities та exceptional events у редакції 2017.</a:t>
            </a:r>
            <a:endParaRPr lang="en-US" sz="1350" dirty="0"/>
          </a:p>
        </p:txBody>
      </p:sp>
      <p:sp>
        <p:nvSpPr>
          <p:cNvPr id="8" name="Text 6"/>
          <p:cNvSpPr/>
          <p:nvPr/>
        </p:nvSpPr>
        <p:spPr>
          <a:xfrm>
            <a:off x="7403783" y="2304336"/>
            <a:ext cx="177284" cy="221694"/>
          </a:xfrm>
          <a:prstGeom prst="rect">
            <a:avLst/>
          </a:prstGeom>
          <a:noFill/>
          <a:ln/>
        </p:spPr>
        <p:txBody>
          <a:bodyPr wrap="none" lIns="0" tIns="0" rIns="0" bIns="0" rtlCol="0" anchor="t"/>
          <a:lstStyle/>
          <a:p>
            <a:pPr marL="0" indent="0" algn="l">
              <a:lnSpc>
                <a:spcPts val="2200"/>
              </a:lnSpc>
              <a:buNone/>
            </a:pPr>
            <a:r>
              <a:rPr lang="en-US" sz="1350" dirty="0">
                <a:solidFill>
                  <a:srgbClr val="D3C9C5"/>
                </a:solidFill>
                <a:latin typeface="Noto Serif HK Light" pitchFamily="34" charset="0"/>
                <a:ea typeface="Noto Serif HK Light" pitchFamily="34" charset="-122"/>
                <a:cs typeface="Noto Serif HK Light" pitchFamily="34" charset="-120"/>
              </a:rPr>
              <a:t>02</a:t>
            </a:r>
            <a:endParaRPr lang="en-US" sz="1350" dirty="0"/>
          </a:p>
        </p:txBody>
      </p:sp>
      <p:sp>
        <p:nvSpPr>
          <p:cNvPr id="9" name="Shape 7"/>
          <p:cNvSpPr/>
          <p:nvPr/>
        </p:nvSpPr>
        <p:spPr>
          <a:xfrm>
            <a:off x="7403783" y="2582823"/>
            <a:ext cx="6517124" cy="22860"/>
          </a:xfrm>
          <a:prstGeom prst="rect">
            <a:avLst/>
          </a:prstGeom>
          <a:solidFill>
            <a:srgbClr val="E2C2B3"/>
          </a:solidFill>
          <a:ln/>
        </p:spPr>
        <p:txBody>
          <a:bodyPr/>
          <a:lstStyle/>
          <a:p>
            <a:endParaRPr lang="uk-UA"/>
          </a:p>
        </p:txBody>
      </p:sp>
      <p:sp>
        <p:nvSpPr>
          <p:cNvPr id="10" name="Text 8"/>
          <p:cNvSpPr/>
          <p:nvPr/>
        </p:nvSpPr>
        <p:spPr>
          <a:xfrm>
            <a:off x="7403783" y="2717125"/>
            <a:ext cx="2217301" cy="277058"/>
          </a:xfrm>
          <a:prstGeom prst="rect">
            <a:avLst/>
          </a:prstGeom>
          <a:noFill/>
          <a:ln/>
        </p:spPr>
        <p:txBody>
          <a:bodyPr wrap="none" lIns="0" tIns="0" rIns="0" bIns="0" rtlCol="0" anchor="t"/>
          <a:lstStyle/>
          <a:p>
            <a:pPr marL="0" indent="0" algn="l">
              <a:lnSpc>
                <a:spcPts val="2150"/>
              </a:lnSpc>
              <a:buNone/>
            </a:pPr>
            <a:r>
              <a:rPr lang="en-US" sz="1700" b="1" dirty="0">
                <a:solidFill>
                  <a:srgbClr val="D3C9C5"/>
                </a:solidFill>
                <a:latin typeface="Noto Serif HK Bold" pitchFamily="34" charset="0"/>
                <a:ea typeface="Noto Serif HK Bold" pitchFamily="34" charset="-122"/>
                <a:cs typeface="Noto Serif HK Bold" pitchFamily="34" charset="-120"/>
              </a:rPr>
              <a:t>Exceptional Events</a:t>
            </a:r>
            <a:endParaRPr lang="en-US" sz="1700" dirty="0"/>
          </a:p>
        </p:txBody>
      </p:sp>
      <p:sp>
        <p:nvSpPr>
          <p:cNvPr id="11" name="Text 9"/>
          <p:cNvSpPr/>
          <p:nvPr/>
        </p:nvSpPr>
        <p:spPr>
          <a:xfrm>
            <a:off x="7403783" y="3100507"/>
            <a:ext cx="6517124" cy="851535"/>
          </a:xfrm>
          <a:prstGeom prst="rect">
            <a:avLst/>
          </a:prstGeom>
          <a:noFill/>
          <a:ln/>
        </p:spPr>
        <p:txBody>
          <a:bodyPr wrap="square" lIns="0" tIns="0" rIns="0" bIns="0" rtlCol="0" anchor="t"/>
          <a:lstStyle/>
          <a:p>
            <a:pPr marL="0" indent="0" algn="l">
              <a:lnSpc>
                <a:spcPts val="2200"/>
              </a:lnSpc>
              <a:buNone/>
            </a:pPr>
            <a:r>
              <a:rPr lang="en-US" sz="1350" dirty="0">
                <a:solidFill>
                  <a:srgbClr val="D3C9C5"/>
                </a:solidFill>
                <a:latin typeface="Noto Serif HK" pitchFamily="34" charset="0"/>
                <a:ea typeface="Noto Serif HK" pitchFamily="34" charset="-122"/>
                <a:cs typeface="Noto Serif HK" pitchFamily="34" charset="-120"/>
              </a:rPr>
              <a:t>Трансформація концепції Force Majeure: від загального поняття до чітко визначеного переліку подій (пункти a-h) з деталізованими посиланнями на процедури.</a:t>
            </a:r>
            <a:endParaRPr lang="en-US" sz="1350" dirty="0"/>
          </a:p>
        </p:txBody>
      </p:sp>
      <p:sp>
        <p:nvSpPr>
          <p:cNvPr id="12" name="Text 10"/>
          <p:cNvSpPr/>
          <p:nvPr/>
        </p:nvSpPr>
        <p:spPr>
          <a:xfrm>
            <a:off x="709493" y="4262318"/>
            <a:ext cx="177284" cy="221694"/>
          </a:xfrm>
          <a:prstGeom prst="rect">
            <a:avLst/>
          </a:prstGeom>
          <a:noFill/>
          <a:ln/>
        </p:spPr>
        <p:txBody>
          <a:bodyPr wrap="none" lIns="0" tIns="0" rIns="0" bIns="0" rtlCol="0" anchor="t"/>
          <a:lstStyle/>
          <a:p>
            <a:pPr marL="0" indent="0" algn="l">
              <a:lnSpc>
                <a:spcPts val="2200"/>
              </a:lnSpc>
              <a:buNone/>
            </a:pPr>
            <a:r>
              <a:rPr lang="en-US" sz="1350" dirty="0">
                <a:solidFill>
                  <a:srgbClr val="D3C9C5"/>
                </a:solidFill>
                <a:latin typeface="Noto Serif HK Light" pitchFamily="34" charset="0"/>
                <a:ea typeface="Noto Serif HK Light" pitchFamily="34" charset="-122"/>
                <a:cs typeface="Noto Serif HK Light" pitchFamily="34" charset="-120"/>
              </a:rPr>
              <a:t>03</a:t>
            </a:r>
            <a:endParaRPr lang="en-US" sz="1350" dirty="0"/>
          </a:p>
        </p:txBody>
      </p:sp>
      <p:sp>
        <p:nvSpPr>
          <p:cNvPr id="13" name="Shape 11"/>
          <p:cNvSpPr/>
          <p:nvPr/>
        </p:nvSpPr>
        <p:spPr>
          <a:xfrm>
            <a:off x="709493" y="4540806"/>
            <a:ext cx="6517005" cy="22860"/>
          </a:xfrm>
          <a:prstGeom prst="rect">
            <a:avLst/>
          </a:prstGeom>
          <a:solidFill>
            <a:srgbClr val="E2C2B3"/>
          </a:solidFill>
          <a:ln/>
        </p:spPr>
        <p:txBody>
          <a:bodyPr/>
          <a:lstStyle/>
          <a:p>
            <a:endParaRPr lang="uk-UA"/>
          </a:p>
        </p:txBody>
      </p:sp>
      <p:sp>
        <p:nvSpPr>
          <p:cNvPr id="14" name="Text 12"/>
          <p:cNvSpPr/>
          <p:nvPr/>
        </p:nvSpPr>
        <p:spPr>
          <a:xfrm>
            <a:off x="709493" y="4675108"/>
            <a:ext cx="3118604" cy="277058"/>
          </a:xfrm>
          <a:prstGeom prst="rect">
            <a:avLst/>
          </a:prstGeom>
          <a:noFill/>
          <a:ln/>
        </p:spPr>
        <p:txBody>
          <a:bodyPr wrap="none" lIns="0" tIns="0" rIns="0" bIns="0" rtlCol="0" anchor="t"/>
          <a:lstStyle/>
          <a:p>
            <a:pPr marL="0" indent="0" algn="l">
              <a:lnSpc>
                <a:spcPts val="2150"/>
              </a:lnSpc>
              <a:buNone/>
            </a:pPr>
            <a:r>
              <a:rPr lang="en-US" sz="1700" b="1" dirty="0">
                <a:solidFill>
                  <a:srgbClr val="D3C9C5"/>
                </a:solidFill>
                <a:latin typeface="Noto Serif HK Bold" pitchFamily="34" charset="0"/>
                <a:ea typeface="Noto Serif HK Bold" pitchFamily="34" charset="-122"/>
                <a:cs typeface="Noto Serif HK Bold" pitchFamily="34" charset="-120"/>
              </a:rPr>
              <a:t>Розподіл відповідальності</a:t>
            </a:r>
            <a:endParaRPr lang="en-US" sz="1700" dirty="0"/>
          </a:p>
        </p:txBody>
      </p:sp>
      <p:sp>
        <p:nvSpPr>
          <p:cNvPr id="15" name="Text 13"/>
          <p:cNvSpPr/>
          <p:nvPr/>
        </p:nvSpPr>
        <p:spPr>
          <a:xfrm>
            <a:off x="709493" y="5058489"/>
            <a:ext cx="6517005" cy="851535"/>
          </a:xfrm>
          <a:prstGeom prst="rect">
            <a:avLst/>
          </a:prstGeom>
          <a:noFill/>
          <a:ln/>
        </p:spPr>
        <p:txBody>
          <a:bodyPr wrap="square" lIns="0" tIns="0" rIns="0" bIns="0" rtlCol="0" anchor="t"/>
          <a:lstStyle/>
          <a:p>
            <a:pPr marL="0" indent="0" algn="l">
              <a:lnSpc>
                <a:spcPts val="2200"/>
              </a:lnSpc>
              <a:buNone/>
            </a:pPr>
            <a:r>
              <a:rPr lang="en-US" sz="1350" dirty="0">
                <a:solidFill>
                  <a:srgbClr val="D3C9C5"/>
                </a:solidFill>
                <a:latin typeface="Noto Serif HK" pitchFamily="34" charset="0"/>
                <a:ea typeface="Noto Serif HK" pitchFamily="34" charset="-122"/>
                <a:cs typeface="Noto Serif HK" pitchFamily="34" charset="-120"/>
              </a:rPr>
              <a:t>Більш чітке визначення меж відповідальності кожної сторони, включаючи уточнення щодо проектних ризиків у контрактах Design &amp; Build.</a:t>
            </a:r>
            <a:endParaRPr lang="en-US" sz="1350" dirty="0"/>
          </a:p>
        </p:txBody>
      </p:sp>
      <p:sp>
        <p:nvSpPr>
          <p:cNvPr id="16" name="Text 14"/>
          <p:cNvSpPr/>
          <p:nvPr/>
        </p:nvSpPr>
        <p:spPr>
          <a:xfrm>
            <a:off x="7403783" y="4262318"/>
            <a:ext cx="177284" cy="221694"/>
          </a:xfrm>
          <a:prstGeom prst="rect">
            <a:avLst/>
          </a:prstGeom>
          <a:noFill/>
          <a:ln/>
        </p:spPr>
        <p:txBody>
          <a:bodyPr wrap="none" lIns="0" tIns="0" rIns="0" bIns="0" rtlCol="0" anchor="t"/>
          <a:lstStyle/>
          <a:p>
            <a:pPr marL="0" indent="0" algn="l">
              <a:lnSpc>
                <a:spcPts val="2200"/>
              </a:lnSpc>
              <a:buNone/>
            </a:pPr>
            <a:r>
              <a:rPr lang="en-US" sz="1350" dirty="0">
                <a:solidFill>
                  <a:srgbClr val="D3C9C5"/>
                </a:solidFill>
                <a:latin typeface="Noto Serif HK Light" pitchFamily="34" charset="0"/>
                <a:ea typeface="Noto Serif HK Light" pitchFamily="34" charset="-122"/>
                <a:cs typeface="Noto Serif HK Light" pitchFamily="34" charset="-120"/>
              </a:rPr>
              <a:t>04</a:t>
            </a:r>
            <a:endParaRPr lang="en-US" sz="1350" dirty="0"/>
          </a:p>
        </p:txBody>
      </p:sp>
      <p:sp>
        <p:nvSpPr>
          <p:cNvPr id="17" name="Shape 15"/>
          <p:cNvSpPr/>
          <p:nvPr/>
        </p:nvSpPr>
        <p:spPr>
          <a:xfrm>
            <a:off x="7403783" y="4540806"/>
            <a:ext cx="6517124" cy="22860"/>
          </a:xfrm>
          <a:prstGeom prst="rect">
            <a:avLst/>
          </a:prstGeom>
          <a:solidFill>
            <a:srgbClr val="E2C2B3"/>
          </a:solidFill>
          <a:ln/>
        </p:spPr>
        <p:txBody>
          <a:bodyPr/>
          <a:lstStyle/>
          <a:p>
            <a:endParaRPr lang="uk-UA"/>
          </a:p>
        </p:txBody>
      </p:sp>
      <p:sp>
        <p:nvSpPr>
          <p:cNvPr id="18" name="Text 16"/>
          <p:cNvSpPr/>
          <p:nvPr/>
        </p:nvSpPr>
        <p:spPr>
          <a:xfrm>
            <a:off x="7403783" y="4675108"/>
            <a:ext cx="3081933" cy="277058"/>
          </a:xfrm>
          <a:prstGeom prst="rect">
            <a:avLst/>
          </a:prstGeom>
          <a:noFill/>
          <a:ln/>
        </p:spPr>
        <p:txBody>
          <a:bodyPr wrap="none" lIns="0" tIns="0" rIns="0" bIns="0" rtlCol="0" anchor="t"/>
          <a:lstStyle/>
          <a:p>
            <a:pPr marL="0" indent="0" algn="l">
              <a:lnSpc>
                <a:spcPts val="2150"/>
              </a:lnSpc>
              <a:buNone/>
            </a:pPr>
            <a:r>
              <a:rPr lang="en-US" sz="1700" b="1" dirty="0">
                <a:solidFill>
                  <a:srgbClr val="D3C9C5"/>
                </a:solidFill>
                <a:latin typeface="Noto Serif HK Bold" pitchFamily="34" charset="0"/>
                <a:ea typeface="Noto Serif HK Bold" pitchFamily="34" charset="-122"/>
                <a:cs typeface="Noto Serif HK Bold" pitchFamily="34" charset="-120"/>
              </a:rPr>
              <a:t>Процедури повідомлення</a:t>
            </a:r>
            <a:endParaRPr lang="en-US" sz="1700" dirty="0"/>
          </a:p>
        </p:txBody>
      </p:sp>
      <p:sp>
        <p:nvSpPr>
          <p:cNvPr id="19" name="Text 17"/>
          <p:cNvSpPr/>
          <p:nvPr/>
        </p:nvSpPr>
        <p:spPr>
          <a:xfrm>
            <a:off x="7403783" y="5058489"/>
            <a:ext cx="6517124" cy="567690"/>
          </a:xfrm>
          <a:prstGeom prst="rect">
            <a:avLst/>
          </a:prstGeom>
          <a:noFill/>
          <a:ln/>
        </p:spPr>
        <p:txBody>
          <a:bodyPr wrap="square" lIns="0" tIns="0" rIns="0" bIns="0" rtlCol="0" anchor="t"/>
          <a:lstStyle/>
          <a:p>
            <a:pPr marL="0" indent="0" algn="l">
              <a:lnSpc>
                <a:spcPts val="2200"/>
              </a:lnSpc>
              <a:buNone/>
            </a:pPr>
            <a:r>
              <a:rPr lang="en-US" sz="1350" dirty="0">
                <a:solidFill>
                  <a:srgbClr val="D3C9C5"/>
                </a:solidFill>
                <a:latin typeface="Noto Serif HK" pitchFamily="34" charset="0"/>
                <a:ea typeface="Noto Serif HK" pitchFamily="34" charset="-122"/>
                <a:cs typeface="Noto Serif HK" pitchFamily="34" charset="-120"/>
              </a:rPr>
              <a:t>Суттєво вдосконалені вимоги до строків та змісту повідомлень про ризикові події, що спрощує оцінку наслідків.</a:t>
            </a:r>
            <a:endParaRPr lang="en-US" sz="1350" dirty="0"/>
          </a:p>
        </p:txBody>
      </p:sp>
      <p:sp>
        <p:nvSpPr>
          <p:cNvPr id="20" name="Text 18"/>
          <p:cNvSpPr/>
          <p:nvPr/>
        </p:nvSpPr>
        <p:spPr>
          <a:xfrm>
            <a:off x="709493" y="6419850"/>
            <a:ext cx="2217301" cy="277058"/>
          </a:xfrm>
          <a:prstGeom prst="rect">
            <a:avLst/>
          </a:prstGeom>
          <a:noFill/>
          <a:ln/>
        </p:spPr>
        <p:txBody>
          <a:bodyPr wrap="none" lIns="0" tIns="0" rIns="0" bIns="0" rtlCol="0" anchor="t"/>
          <a:lstStyle/>
          <a:p>
            <a:pPr marL="0" indent="0" algn="l">
              <a:lnSpc>
                <a:spcPts val="2150"/>
              </a:lnSpc>
              <a:buNone/>
            </a:pPr>
            <a:r>
              <a:rPr lang="en-US" sz="1700" b="1" dirty="0">
                <a:solidFill>
                  <a:srgbClr val="FFF8F5"/>
                </a:solidFill>
                <a:latin typeface="Noto Serif HK Bold" pitchFamily="34" charset="0"/>
                <a:ea typeface="Noto Serif HK Bold" pitchFamily="34" charset="-122"/>
                <a:cs typeface="Noto Serif HK Bold" pitchFamily="34" charset="-120"/>
              </a:rPr>
              <a:t>FIDIC 1999</a:t>
            </a:r>
            <a:endParaRPr lang="en-US" sz="1700" dirty="0"/>
          </a:p>
        </p:txBody>
      </p:sp>
      <p:sp>
        <p:nvSpPr>
          <p:cNvPr id="21" name="Text 19"/>
          <p:cNvSpPr/>
          <p:nvPr/>
        </p:nvSpPr>
        <p:spPr>
          <a:xfrm>
            <a:off x="709493" y="6874193"/>
            <a:ext cx="6389370" cy="567690"/>
          </a:xfrm>
          <a:prstGeom prst="rect">
            <a:avLst/>
          </a:prstGeom>
          <a:noFill/>
          <a:ln/>
        </p:spPr>
        <p:txBody>
          <a:bodyPr wrap="square" lIns="0" tIns="0" rIns="0" bIns="0" rtlCol="0" anchor="t"/>
          <a:lstStyle/>
          <a:p>
            <a:pPr marL="0" indent="0" algn="l">
              <a:lnSpc>
                <a:spcPts val="2200"/>
              </a:lnSpc>
              <a:buNone/>
            </a:pPr>
            <a:r>
              <a:rPr lang="en-US" sz="1350" dirty="0">
                <a:solidFill>
                  <a:srgbClr val="D3C9C5"/>
                </a:solidFill>
                <a:latin typeface="Noto Serif HK" pitchFamily="34" charset="0"/>
                <a:ea typeface="Noto Serif HK" pitchFamily="34" charset="-122"/>
                <a:cs typeface="Noto Serif HK" pitchFamily="34" charset="-120"/>
              </a:rPr>
              <a:t>Запровадив систематичний підхід до класифікації ризиків та розширив обов'язки Інженера у врегулюванні спорів через DAB.</a:t>
            </a:r>
            <a:endParaRPr lang="en-US" sz="1350" dirty="0"/>
          </a:p>
        </p:txBody>
      </p:sp>
      <p:sp>
        <p:nvSpPr>
          <p:cNvPr id="22" name="Text 20"/>
          <p:cNvSpPr/>
          <p:nvPr/>
        </p:nvSpPr>
        <p:spPr>
          <a:xfrm>
            <a:off x="7539157" y="6419850"/>
            <a:ext cx="2217301" cy="277058"/>
          </a:xfrm>
          <a:prstGeom prst="rect">
            <a:avLst/>
          </a:prstGeom>
          <a:noFill/>
          <a:ln/>
        </p:spPr>
        <p:txBody>
          <a:bodyPr wrap="none" lIns="0" tIns="0" rIns="0" bIns="0" rtlCol="0" anchor="t"/>
          <a:lstStyle/>
          <a:p>
            <a:pPr marL="0" indent="0" algn="l">
              <a:lnSpc>
                <a:spcPts val="2150"/>
              </a:lnSpc>
              <a:buNone/>
            </a:pPr>
            <a:r>
              <a:rPr lang="en-US" sz="1700" b="1" dirty="0">
                <a:solidFill>
                  <a:srgbClr val="FFF8F5"/>
                </a:solidFill>
                <a:latin typeface="Noto Serif HK Bold" pitchFamily="34" charset="0"/>
                <a:ea typeface="Noto Serif HK Bold" pitchFamily="34" charset="-122"/>
                <a:cs typeface="Noto Serif HK Bold" pitchFamily="34" charset="-120"/>
              </a:rPr>
              <a:t>FIDIC 2017</a:t>
            </a:r>
            <a:endParaRPr lang="en-US" sz="1700" dirty="0"/>
          </a:p>
        </p:txBody>
      </p:sp>
      <p:sp>
        <p:nvSpPr>
          <p:cNvPr id="23" name="Text 21"/>
          <p:cNvSpPr/>
          <p:nvPr/>
        </p:nvSpPr>
        <p:spPr>
          <a:xfrm>
            <a:off x="7539157" y="6874193"/>
            <a:ext cx="6389370" cy="567690"/>
          </a:xfrm>
          <a:prstGeom prst="rect">
            <a:avLst/>
          </a:prstGeom>
          <a:noFill/>
          <a:ln/>
        </p:spPr>
        <p:txBody>
          <a:bodyPr wrap="square" lIns="0" tIns="0" rIns="0" bIns="0" rtlCol="0" anchor="t"/>
          <a:lstStyle/>
          <a:p>
            <a:pPr marL="0" indent="0" algn="l">
              <a:lnSpc>
                <a:spcPts val="2200"/>
              </a:lnSpc>
              <a:buNone/>
            </a:pPr>
            <a:r>
              <a:rPr lang="en-US" sz="1350" dirty="0">
                <a:solidFill>
                  <a:srgbClr val="D3C9C5"/>
                </a:solidFill>
                <a:latin typeface="Noto Serif HK" pitchFamily="34" charset="0"/>
                <a:ea typeface="Noto Serif HK" pitchFamily="34" charset="-122"/>
                <a:cs typeface="Noto Serif HK" pitchFamily="34" charset="-120"/>
              </a:rPr>
              <a:t>Додав нові положення про кібербезпеку, екологічні ризики та вимоги до прозорості, враховуючи сучасні виклики будівельної індустрії.</a:t>
            </a:r>
            <a:endParaRPr lang="en-US" sz="13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19232" y="356949"/>
            <a:ext cx="5789533" cy="405646"/>
          </a:xfrm>
          <a:prstGeom prst="rect">
            <a:avLst/>
          </a:prstGeom>
          <a:noFill/>
          <a:ln/>
        </p:spPr>
        <p:txBody>
          <a:bodyPr wrap="none" lIns="0" tIns="0" rIns="0" bIns="0" rtlCol="0" anchor="t"/>
          <a:lstStyle/>
          <a:p>
            <a:pPr marL="0" indent="0" algn="l">
              <a:lnSpc>
                <a:spcPts val="3150"/>
              </a:lnSpc>
              <a:buNone/>
            </a:pPr>
            <a:r>
              <a:rPr lang="en-US" sz="2550" b="1" dirty="0">
                <a:solidFill>
                  <a:srgbClr val="FFF8F5"/>
                </a:solidFill>
                <a:latin typeface="Noto Serif HK Bold" pitchFamily="34" charset="0"/>
                <a:ea typeface="Noto Serif HK Bold" pitchFamily="34" charset="-122"/>
                <a:cs typeface="Noto Serif HK Bold" pitchFamily="34" charset="-120"/>
              </a:rPr>
              <a:t>Управління претензіями (Claims)</a:t>
            </a:r>
            <a:endParaRPr lang="en-US" sz="2550" dirty="0"/>
          </a:p>
        </p:txBody>
      </p:sp>
      <p:sp>
        <p:nvSpPr>
          <p:cNvPr id="3" name="Text 1"/>
          <p:cNvSpPr/>
          <p:nvPr/>
        </p:nvSpPr>
        <p:spPr>
          <a:xfrm>
            <a:off x="519232" y="1022152"/>
            <a:ext cx="13591937"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Ефективне управління претензіями є критичним елементом контрактних відносин у будівництві. Процедури відрізняються залежно від типу контракту та характеру претензії.</a:t>
            </a:r>
            <a:endParaRPr lang="en-US" sz="1000" dirty="0"/>
          </a:p>
        </p:txBody>
      </p:sp>
      <p:sp>
        <p:nvSpPr>
          <p:cNvPr id="4" name="Text 2"/>
          <p:cNvSpPr/>
          <p:nvPr/>
        </p:nvSpPr>
        <p:spPr>
          <a:xfrm>
            <a:off x="519232" y="1505545"/>
            <a:ext cx="2868811" cy="243245"/>
          </a:xfrm>
          <a:prstGeom prst="rect">
            <a:avLst/>
          </a:prstGeom>
          <a:noFill/>
          <a:ln/>
        </p:spPr>
        <p:txBody>
          <a:bodyPr wrap="none" lIns="0" tIns="0" rIns="0" bIns="0" rtlCol="0" anchor="t"/>
          <a:lstStyle/>
          <a:p>
            <a:pPr marL="0" indent="0" algn="l">
              <a:lnSpc>
                <a:spcPts val="1900"/>
              </a:lnSpc>
              <a:buNone/>
            </a:pPr>
            <a:r>
              <a:rPr lang="en-US" sz="1500" b="1" dirty="0">
                <a:solidFill>
                  <a:srgbClr val="FFF8F5"/>
                </a:solidFill>
                <a:latin typeface="Noto Serif HK Bold" pitchFamily="34" charset="0"/>
                <a:ea typeface="Noto Serif HK Bold" pitchFamily="34" charset="-122"/>
                <a:cs typeface="Noto Serif HK Bold" pitchFamily="34" charset="-120"/>
              </a:rPr>
              <a:t>Re-measurement контракти</a:t>
            </a:r>
            <a:endParaRPr lang="en-US" sz="1500" dirty="0"/>
          </a:p>
        </p:txBody>
      </p:sp>
      <p:sp>
        <p:nvSpPr>
          <p:cNvPr id="5" name="Shape 3"/>
          <p:cNvSpPr/>
          <p:nvPr/>
        </p:nvSpPr>
        <p:spPr>
          <a:xfrm>
            <a:off x="519232" y="1963638"/>
            <a:ext cx="64889" cy="64889"/>
          </a:xfrm>
          <a:prstGeom prst="roundRect">
            <a:avLst>
              <a:gd name="adj" fmla="val 704588"/>
            </a:avLst>
          </a:prstGeom>
          <a:solidFill>
            <a:srgbClr val="E2C2B3"/>
          </a:solidFill>
          <a:ln/>
        </p:spPr>
        <p:txBody>
          <a:bodyPr/>
          <a:lstStyle/>
          <a:p>
            <a:endParaRPr lang="uk-UA"/>
          </a:p>
        </p:txBody>
      </p:sp>
      <p:sp>
        <p:nvSpPr>
          <p:cNvPr id="6" name="Text 4"/>
          <p:cNvSpPr/>
          <p:nvPr/>
        </p:nvSpPr>
        <p:spPr>
          <a:xfrm>
            <a:off x="713899" y="1894761"/>
            <a:ext cx="1692592"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Обмірювання робіт</a:t>
            </a:r>
            <a:endParaRPr lang="en-US" sz="1250" dirty="0"/>
          </a:p>
        </p:txBody>
      </p:sp>
      <p:sp>
        <p:nvSpPr>
          <p:cNvPr id="7" name="Text 5"/>
          <p:cNvSpPr/>
          <p:nvPr/>
        </p:nvSpPr>
        <p:spPr>
          <a:xfrm>
            <a:off x="713899" y="2227302"/>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Регулярна перевірка фактичних обсягів</a:t>
            </a:r>
            <a:endParaRPr lang="en-US" sz="1000" dirty="0"/>
          </a:p>
        </p:txBody>
      </p:sp>
      <p:sp>
        <p:nvSpPr>
          <p:cNvPr id="8" name="Shape 6"/>
          <p:cNvSpPr/>
          <p:nvPr/>
        </p:nvSpPr>
        <p:spPr>
          <a:xfrm>
            <a:off x="519232" y="2763381"/>
            <a:ext cx="64889" cy="64889"/>
          </a:xfrm>
          <a:prstGeom prst="roundRect">
            <a:avLst>
              <a:gd name="adj" fmla="val 704588"/>
            </a:avLst>
          </a:prstGeom>
          <a:solidFill>
            <a:srgbClr val="E2C2B3"/>
          </a:solidFill>
          <a:ln/>
        </p:spPr>
        <p:txBody>
          <a:bodyPr/>
          <a:lstStyle/>
          <a:p>
            <a:endParaRPr lang="uk-UA"/>
          </a:p>
        </p:txBody>
      </p:sp>
      <p:sp>
        <p:nvSpPr>
          <p:cNvPr id="9" name="Text 7"/>
          <p:cNvSpPr/>
          <p:nvPr/>
        </p:nvSpPr>
        <p:spPr>
          <a:xfrm>
            <a:off x="713899" y="2694503"/>
            <a:ext cx="1622584"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Проміжні платежі</a:t>
            </a:r>
            <a:endParaRPr lang="en-US" sz="1250" dirty="0"/>
          </a:p>
        </p:txBody>
      </p:sp>
      <p:sp>
        <p:nvSpPr>
          <p:cNvPr id="10" name="Text 8"/>
          <p:cNvSpPr/>
          <p:nvPr/>
        </p:nvSpPr>
        <p:spPr>
          <a:xfrm>
            <a:off x="713899" y="3027045"/>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Щомісячні сертифікати Інженера</a:t>
            </a:r>
            <a:endParaRPr lang="en-US" sz="1000" dirty="0"/>
          </a:p>
        </p:txBody>
      </p:sp>
      <p:sp>
        <p:nvSpPr>
          <p:cNvPr id="11" name="Shape 9"/>
          <p:cNvSpPr/>
          <p:nvPr/>
        </p:nvSpPr>
        <p:spPr>
          <a:xfrm>
            <a:off x="519232" y="3563124"/>
            <a:ext cx="64889" cy="64889"/>
          </a:xfrm>
          <a:prstGeom prst="roundRect">
            <a:avLst>
              <a:gd name="adj" fmla="val 704588"/>
            </a:avLst>
          </a:prstGeom>
          <a:solidFill>
            <a:srgbClr val="E2C2B3"/>
          </a:solidFill>
          <a:ln/>
        </p:spPr>
        <p:txBody>
          <a:bodyPr/>
          <a:lstStyle/>
          <a:p>
            <a:endParaRPr lang="uk-UA"/>
          </a:p>
        </p:txBody>
      </p:sp>
      <p:sp>
        <p:nvSpPr>
          <p:cNvPr id="12" name="Text 10"/>
          <p:cNvSpPr/>
          <p:nvPr/>
        </p:nvSpPr>
        <p:spPr>
          <a:xfrm>
            <a:off x="713899" y="3494246"/>
            <a:ext cx="1769269"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Коригування ставок</a:t>
            </a:r>
            <a:endParaRPr lang="en-US" sz="1250" dirty="0"/>
          </a:p>
        </p:txBody>
      </p:sp>
      <p:sp>
        <p:nvSpPr>
          <p:cNvPr id="13" name="Text 11"/>
          <p:cNvSpPr/>
          <p:nvPr/>
        </p:nvSpPr>
        <p:spPr>
          <a:xfrm>
            <a:off x="713899" y="3826788"/>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При значних змінах кількостей</a:t>
            </a:r>
            <a:endParaRPr lang="en-US" sz="1000" dirty="0"/>
          </a:p>
        </p:txBody>
      </p:sp>
      <p:sp>
        <p:nvSpPr>
          <p:cNvPr id="14" name="Shape 12"/>
          <p:cNvSpPr/>
          <p:nvPr/>
        </p:nvSpPr>
        <p:spPr>
          <a:xfrm>
            <a:off x="519232" y="4362867"/>
            <a:ext cx="64889" cy="64889"/>
          </a:xfrm>
          <a:prstGeom prst="roundRect">
            <a:avLst>
              <a:gd name="adj" fmla="val 704588"/>
            </a:avLst>
          </a:prstGeom>
          <a:solidFill>
            <a:srgbClr val="E2C2B3"/>
          </a:solidFill>
          <a:ln/>
        </p:spPr>
        <p:txBody>
          <a:bodyPr/>
          <a:lstStyle/>
          <a:p>
            <a:endParaRPr lang="uk-UA"/>
          </a:p>
        </p:txBody>
      </p:sp>
      <p:sp>
        <p:nvSpPr>
          <p:cNvPr id="15" name="Text 13"/>
          <p:cNvSpPr/>
          <p:nvPr/>
        </p:nvSpPr>
        <p:spPr>
          <a:xfrm>
            <a:off x="713899" y="4293989"/>
            <a:ext cx="1622584"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Варіації</a:t>
            </a:r>
            <a:endParaRPr lang="en-US" sz="1250" dirty="0"/>
          </a:p>
        </p:txBody>
      </p:sp>
      <p:sp>
        <p:nvSpPr>
          <p:cNvPr id="16" name="Text 14"/>
          <p:cNvSpPr/>
          <p:nvPr/>
        </p:nvSpPr>
        <p:spPr>
          <a:xfrm>
            <a:off x="713899" y="4626531"/>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Формальна процедура інструкцій</a:t>
            </a:r>
            <a:endParaRPr lang="en-US" sz="1000" dirty="0"/>
          </a:p>
        </p:txBody>
      </p:sp>
      <p:sp>
        <p:nvSpPr>
          <p:cNvPr id="17" name="Text 15"/>
          <p:cNvSpPr/>
          <p:nvPr/>
        </p:nvSpPr>
        <p:spPr>
          <a:xfrm>
            <a:off x="7481173" y="1505545"/>
            <a:ext cx="2263854" cy="243245"/>
          </a:xfrm>
          <a:prstGeom prst="rect">
            <a:avLst/>
          </a:prstGeom>
          <a:noFill/>
          <a:ln/>
        </p:spPr>
        <p:txBody>
          <a:bodyPr wrap="none" lIns="0" tIns="0" rIns="0" bIns="0" rtlCol="0" anchor="t"/>
          <a:lstStyle/>
          <a:p>
            <a:pPr marL="0" indent="0" algn="l">
              <a:lnSpc>
                <a:spcPts val="1900"/>
              </a:lnSpc>
              <a:buNone/>
            </a:pPr>
            <a:r>
              <a:rPr lang="en-US" sz="1500" b="1" dirty="0">
                <a:solidFill>
                  <a:srgbClr val="FFF8F5"/>
                </a:solidFill>
                <a:latin typeface="Noto Serif HK Bold" pitchFamily="34" charset="0"/>
                <a:ea typeface="Noto Serif HK Bold" pitchFamily="34" charset="-122"/>
                <a:cs typeface="Noto Serif HK Bold" pitchFamily="34" charset="-120"/>
              </a:rPr>
              <a:t>Lump-Sum контракти</a:t>
            </a:r>
            <a:endParaRPr lang="en-US" sz="1500" dirty="0"/>
          </a:p>
        </p:txBody>
      </p:sp>
      <p:sp>
        <p:nvSpPr>
          <p:cNvPr id="18" name="Shape 16"/>
          <p:cNvSpPr/>
          <p:nvPr/>
        </p:nvSpPr>
        <p:spPr>
          <a:xfrm>
            <a:off x="7481173" y="1963638"/>
            <a:ext cx="64889" cy="64889"/>
          </a:xfrm>
          <a:prstGeom prst="roundRect">
            <a:avLst>
              <a:gd name="adj" fmla="val 704588"/>
            </a:avLst>
          </a:prstGeom>
          <a:solidFill>
            <a:srgbClr val="E2C2B3"/>
          </a:solidFill>
          <a:ln/>
        </p:spPr>
        <p:txBody>
          <a:bodyPr/>
          <a:lstStyle/>
          <a:p>
            <a:endParaRPr lang="uk-UA"/>
          </a:p>
        </p:txBody>
      </p:sp>
      <p:sp>
        <p:nvSpPr>
          <p:cNvPr id="19" name="Text 17"/>
          <p:cNvSpPr/>
          <p:nvPr/>
        </p:nvSpPr>
        <p:spPr>
          <a:xfrm>
            <a:off x="7675840" y="1894761"/>
            <a:ext cx="1622584"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Фіксована ціна</a:t>
            </a:r>
            <a:endParaRPr lang="en-US" sz="1250" dirty="0"/>
          </a:p>
        </p:txBody>
      </p:sp>
      <p:sp>
        <p:nvSpPr>
          <p:cNvPr id="20" name="Text 18"/>
          <p:cNvSpPr/>
          <p:nvPr/>
        </p:nvSpPr>
        <p:spPr>
          <a:xfrm>
            <a:off x="7675840" y="2227302"/>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Обмежені підстави для змін</a:t>
            </a:r>
            <a:endParaRPr lang="en-US" sz="1000" dirty="0"/>
          </a:p>
        </p:txBody>
      </p:sp>
      <p:sp>
        <p:nvSpPr>
          <p:cNvPr id="21" name="Shape 19"/>
          <p:cNvSpPr/>
          <p:nvPr/>
        </p:nvSpPr>
        <p:spPr>
          <a:xfrm>
            <a:off x="7481173" y="2763381"/>
            <a:ext cx="64889" cy="64889"/>
          </a:xfrm>
          <a:prstGeom prst="roundRect">
            <a:avLst>
              <a:gd name="adj" fmla="val 704588"/>
            </a:avLst>
          </a:prstGeom>
          <a:solidFill>
            <a:srgbClr val="E2C2B3"/>
          </a:solidFill>
          <a:ln/>
        </p:spPr>
        <p:txBody>
          <a:bodyPr/>
          <a:lstStyle/>
          <a:p>
            <a:endParaRPr lang="uk-UA"/>
          </a:p>
        </p:txBody>
      </p:sp>
      <p:sp>
        <p:nvSpPr>
          <p:cNvPr id="22" name="Text 20"/>
          <p:cNvSpPr/>
          <p:nvPr/>
        </p:nvSpPr>
        <p:spPr>
          <a:xfrm>
            <a:off x="7675840" y="2694503"/>
            <a:ext cx="1622584"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Претензії на EOT</a:t>
            </a:r>
            <a:endParaRPr lang="en-US" sz="1250" dirty="0"/>
          </a:p>
        </p:txBody>
      </p:sp>
      <p:sp>
        <p:nvSpPr>
          <p:cNvPr id="23" name="Text 21"/>
          <p:cNvSpPr/>
          <p:nvPr/>
        </p:nvSpPr>
        <p:spPr>
          <a:xfrm>
            <a:off x="7675840" y="3027045"/>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Extension of Time за затримки Замовника</a:t>
            </a:r>
            <a:endParaRPr lang="en-US" sz="1000" dirty="0"/>
          </a:p>
        </p:txBody>
      </p:sp>
      <p:sp>
        <p:nvSpPr>
          <p:cNvPr id="24" name="Shape 22"/>
          <p:cNvSpPr/>
          <p:nvPr/>
        </p:nvSpPr>
        <p:spPr>
          <a:xfrm>
            <a:off x="7481173" y="3563124"/>
            <a:ext cx="64889" cy="64889"/>
          </a:xfrm>
          <a:prstGeom prst="roundRect">
            <a:avLst>
              <a:gd name="adj" fmla="val 704588"/>
            </a:avLst>
          </a:prstGeom>
          <a:solidFill>
            <a:srgbClr val="E2C2B3"/>
          </a:solidFill>
          <a:ln/>
        </p:spPr>
        <p:txBody>
          <a:bodyPr/>
          <a:lstStyle/>
          <a:p>
            <a:endParaRPr lang="uk-UA"/>
          </a:p>
        </p:txBody>
      </p:sp>
      <p:sp>
        <p:nvSpPr>
          <p:cNvPr id="25" name="Text 23"/>
          <p:cNvSpPr/>
          <p:nvPr/>
        </p:nvSpPr>
        <p:spPr>
          <a:xfrm>
            <a:off x="7675840" y="3494246"/>
            <a:ext cx="1636990"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Додаткові витрати</a:t>
            </a:r>
            <a:endParaRPr lang="en-US" sz="1250" dirty="0"/>
          </a:p>
        </p:txBody>
      </p:sp>
      <p:sp>
        <p:nvSpPr>
          <p:cNvPr id="26" name="Text 24"/>
          <p:cNvSpPr/>
          <p:nvPr/>
        </p:nvSpPr>
        <p:spPr>
          <a:xfrm>
            <a:off x="7675840" y="3826788"/>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Лише за визначеними підставами</a:t>
            </a:r>
            <a:endParaRPr lang="en-US" sz="1000" dirty="0"/>
          </a:p>
        </p:txBody>
      </p:sp>
      <p:sp>
        <p:nvSpPr>
          <p:cNvPr id="27" name="Shape 25"/>
          <p:cNvSpPr/>
          <p:nvPr/>
        </p:nvSpPr>
        <p:spPr>
          <a:xfrm>
            <a:off x="7481173" y="4362867"/>
            <a:ext cx="64889" cy="64889"/>
          </a:xfrm>
          <a:prstGeom prst="roundRect">
            <a:avLst>
              <a:gd name="adj" fmla="val 704588"/>
            </a:avLst>
          </a:prstGeom>
          <a:solidFill>
            <a:srgbClr val="E2C2B3"/>
          </a:solidFill>
          <a:ln/>
        </p:spPr>
        <p:txBody>
          <a:bodyPr/>
          <a:lstStyle/>
          <a:p>
            <a:endParaRPr lang="uk-UA"/>
          </a:p>
        </p:txBody>
      </p:sp>
      <p:sp>
        <p:nvSpPr>
          <p:cNvPr id="28" name="Text 26"/>
          <p:cNvSpPr/>
          <p:nvPr/>
        </p:nvSpPr>
        <p:spPr>
          <a:xfrm>
            <a:off x="7675840" y="4293989"/>
            <a:ext cx="1622584"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Суворі строки</a:t>
            </a:r>
            <a:endParaRPr lang="en-US" sz="1250" dirty="0"/>
          </a:p>
        </p:txBody>
      </p:sp>
      <p:sp>
        <p:nvSpPr>
          <p:cNvPr id="29" name="Text 27"/>
          <p:cNvSpPr/>
          <p:nvPr/>
        </p:nvSpPr>
        <p:spPr>
          <a:xfrm>
            <a:off x="7675840" y="4626531"/>
            <a:ext cx="6442948" cy="207645"/>
          </a:xfrm>
          <a:prstGeom prst="rect">
            <a:avLst/>
          </a:prstGeom>
          <a:noFill/>
          <a:ln/>
        </p:spPr>
        <p:txBody>
          <a:bodyPr wrap="non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28 днів для повідомлення про претензію</a:t>
            </a:r>
            <a:endParaRPr lang="en-US" sz="1000" dirty="0"/>
          </a:p>
        </p:txBody>
      </p:sp>
      <p:sp>
        <p:nvSpPr>
          <p:cNvPr id="30" name="Text 28"/>
          <p:cNvSpPr/>
          <p:nvPr/>
        </p:nvSpPr>
        <p:spPr>
          <a:xfrm>
            <a:off x="519232" y="5174813"/>
            <a:ext cx="4094798" cy="243245"/>
          </a:xfrm>
          <a:prstGeom prst="rect">
            <a:avLst/>
          </a:prstGeom>
          <a:noFill/>
          <a:ln/>
        </p:spPr>
        <p:txBody>
          <a:bodyPr wrap="none" lIns="0" tIns="0" rIns="0" bIns="0" rtlCol="0" anchor="t"/>
          <a:lstStyle/>
          <a:p>
            <a:pPr marL="0" indent="0" algn="l">
              <a:lnSpc>
                <a:spcPts val="1900"/>
              </a:lnSpc>
              <a:buNone/>
            </a:pPr>
            <a:r>
              <a:rPr lang="en-US" sz="1500" b="1" dirty="0">
                <a:solidFill>
                  <a:srgbClr val="FFF8F5"/>
                </a:solidFill>
                <a:latin typeface="Noto Serif HK Bold" pitchFamily="34" charset="0"/>
                <a:ea typeface="Noto Serif HK Bold" pitchFamily="34" charset="-122"/>
                <a:cs typeface="Noto Serif HK Bold" pitchFamily="34" charset="-120"/>
              </a:rPr>
              <a:t>Права на компенсації та роль Інженера</a:t>
            </a:r>
            <a:endParaRPr lang="en-US" sz="1500" dirty="0"/>
          </a:p>
        </p:txBody>
      </p:sp>
      <p:sp>
        <p:nvSpPr>
          <p:cNvPr id="31" name="Shape 29"/>
          <p:cNvSpPr/>
          <p:nvPr/>
        </p:nvSpPr>
        <p:spPr>
          <a:xfrm>
            <a:off x="519232" y="5807393"/>
            <a:ext cx="4444127" cy="1373029"/>
          </a:xfrm>
          <a:prstGeom prst="roundRect">
            <a:avLst>
              <a:gd name="adj" fmla="val 5328"/>
            </a:avLst>
          </a:prstGeom>
          <a:solidFill>
            <a:srgbClr val="403234"/>
          </a:solidFill>
          <a:ln/>
        </p:spPr>
        <p:txBody>
          <a:bodyPr/>
          <a:lstStyle/>
          <a:p>
            <a:endParaRPr lang="uk-UA"/>
          </a:p>
        </p:txBody>
      </p:sp>
      <p:sp>
        <p:nvSpPr>
          <p:cNvPr id="32" name="Shape 30"/>
          <p:cNvSpPr/>
          <p:nvPr/>
        </p:nvSpPr>
        <p:spPr>
          <a:xfrm>
            <a:off x="519232" y="5792153"/>
            <a:ext cx="4444127" cy="60960"/>
          </a:xfrm>
          <a:prstGeom prst="roundRect">
            <a:avLst>
              <a:gd name="adj" fmla="val 31943"/>
            </a:avLst>
          </a:prstGeom>
          <a:solidFill>
            <a:srgbClr val="E2C2B3"/>
          </a:solidFill>
          <a:ln/>
        </p:spPr>
        <p:txBody>
          <a:bodyPr/>
          <a:lstStyle/>
          <a:p>
            <a:endParaRPr lang="uk-UA"/>
          </a:p>
        </p:txBody>
      </p:sp>
      <p:sp>
        <p:nvSpPr>
          <p:cNvPr id="33" name="Shape 31"/>
          <p:cNvSpPr/>
          <p:nvPr/>
        </p:nvSpPr>
        <p:spPr>
          <a:xfrm>
            <a:off x="2546628" y="5612725"/>
            <a:ext cx="389334" cy="389334"/>
          </a:xfrm>
          <a:prstGeom prst="roundRect">
            <a:avLst>
              <a:gd name="adj" fmla="val 234863"/>
            </a:avLst>
          </a:prstGeom>
          <a:solidFill>
            <a:srgbClr val="E2C2B3"/>
          </a:solidFill>
          <a:ln/>
        </p:spPr>
        <p:txBody>
          <a:bodyPr/>
          <a:lstStyle/>
          <a:p>
            <a:endParaRPr lang="uk-UA"/>
          </a:p>
        </p:txBody>
      </p:sp>
      <p:sp>
        <p:nvSpPr>
          <p:cNvPr id="34" name="Text 32"/>
          <p:cNvSpPr/>
          <p:nvPr/>
        </p:nvSpPr>
        <p:spPr>
          <a:xfrm>
            <a:off x="2663428" y="5709999"/>
            <a:ext cx="155734" cy="194667"/>
          </a:xfrm>
          <a:prstGeom prst="rect">
            <a:avLst/>
          </a:prstGeom>
          <a:noFill/>
          <a:ln/>
        </p:spPr>
        <p:txBody>
          <a:bodyPr wrap="none" lIns="0" tIns="0" rIns="0" bIns="0" rtlCol="0" anchor="t"/>
          <a:lstStyle/>
          <a:p>
            <a:pPr marL="0" indent="0" algn="l">
              <a:lnSpc>
                <a:spcPts val="1950"/>
              </a:lnSpc>
              <a:buNone/>
            </a:pPr>
            <a:r>
              <a:rPr lang="en-US" sz="1200" b="1" dirty="0">
                <a:solidFill>
                  <a:srgbClr val="000000"/>
                </a:solidFill>
                <a:latin typeface="Noto Serif HK Bold" pitchFamily="34" charset="0"/>
                <a:ea typeface="Noto Serif HK Bold" pitchFamily="34" charset="-122"/>
                <a:cs typeface="Noto Serif HK Bold" pitchFamily="34" charset="-120"/>
              </a:rPr>
              <a:t>1</a:t>
            </a:r>
            <a:endParaRPr lang="en-US" sz="1200" dirty="0"/>
          </a:p>
        </p:txBody>
      </p:sp>
      <p:sp>
        <p:nvSpPr>
          <p:cNvPr id="35" name="Text 33"/>
          <p:cNvSpPr/>
          <p:nvPr/>
        </p:nvSpPr>
        <p:spPr>
          <a:xfrm>
            <a:off x="664250" y="6131838"/>
            <a:ext cx="2417326"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Продовження строків (EOT)</a:t>
            </a:r>
            <a:endParaRPr lang="en-US" sz="1250" dirty="0"/>
          </a:p>
        </p:txBody>
      </p:sp>
      <p:sp>
        <p:nvSpPr>
          <p:cNvPr id="36" name="Text 34"/>
          <p:cNvSpPr/>
          <p:nvPr/>
        </p:nvSpPr>
        <p:spPr>
          <a:xfrm>
            <a:off x="664250" y="6412468"/>
            <a:ext cx="4154091" cy="622935"/>
          </a:xfrm>
          <a:prstGeom prst="rect">
            <a:avLst/>
          </a:prstGeom>
          <a:noFill/>
          <a:ln/>
        </p:spPr>
        <p:txBody>
          <a:bodyPr wrap="squar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Підрядник має право на Extension of Time при затримках, що не є його виною: затримка в наданні майданчика, інформації, Exceptional Events.</a:t>
            </a:r>
            <a:endParaRPr lang="en-US" sz="1000" dirty="0"/>
          </a:p>
        </p:txBody>
      </p:sp>
      <p:sp>
        <p:nvSpPr>
          <p:cNvPr id="37" name="Shape 35"/>
          <p:cNvSpPr/>
          <p:nvPr/>
        </p:nvSpPr>
        <p:spPr>
          <a:xfrm>
            <a:off x="5093137" y="5807393"/>
            <a:ext cx="4444127" cy="1373029"/>
          </a:xfrm>
          <a:prstGeom prst="roundRect">
            <a:avLst>
              <a:gd name="adj" fmla="val 5328"/>
            </a:avLst>
          </a:prstGeom>
          <a:solidFill>
            <a:srgbClr val="403234"/>
          </a:solidFill>
          <a:ln/>
        </p:spPr>
        <p:txBody>
          <a:bodyPr/>
          <a:lstStyle/>
          <a:p>
            <a:endParaRPr lang="uk-UA"/>
          </a:p>
        </p:txBody>
      </p:sp>
      <p:sp>
        <p:nvSpPr>
          <p:cNvPr id="38" name="Shape 36"/>
          <p:cNvSpPr/>
          <p:nvPr/>
        </p:nvSpPr>
        <p:spPr>
          <a:xfrm>
            <a:off x="5093137" y="5792153"/>
            <a:ext cx="4444127" cy="60960"/>
          </a:xfrm>
          <a:prstGeom prst="roundRect">
            <a:avLst>
              <a:gd name="adj" fmla="val 31943"/>
            </a:avLst>
          </a:prstGeom>
          <a:solidFill>
            <a:srgbClr val="E2C2B3"/>
          </a:solidFill>
          <a:ln/>
        </p:spPr>
        <p:txBody>
          <a:bodyPr/>
          <a:lstStyle/>
          <a:p>
            <a:endParaRPr lang="uk-UA"/>
          </a:p>
        </p:txBody>
      </p:sp>
      <p:sp>
        <p:nvSpPr>
          <p:cNvPr id="39" name="Shape 37"/>
          <p:cNvSpPr/>
          <p:nvPr/>
        </p:nvSpPr>
        <p:spPr>
          <a:xfrm>
            <a:off x="7120533" y="5612725"/>
            <a:ext cx="389334" cy="389334"/>
          </a:xfrm>
          <a:prstGeom prst="roundRect">
            <a:avLst>
              <a:gd name="adj" fmla="val 234863"/>
            </a:avLst>
          </a:prstGeom>
          <a:solidFill>
            <a:srgbClr val="E2C2B3"/>
          </a:solidFill>
          <a:ln/>
        </p:spPr>
        <p:txBody>
          <a:bodyPr/>
          <a:lstStyle/>
          <a:p>
            <a:endParaRPr lang="uk-UA"/>
          </a:p>
        </p:txBody>
      </p:sp>
      <p:sp>
        <p:nvSpPr>
          <p:cNvPr id="40" name="Text 38"/>
          <p:cNvSpPr/>
          <p:nvPr/>
        </p:nvSpPr>
        <p:spPr>
          <a:xfrm>
            <a:off x="7237333" y="5709999"/>
            <a:ext cx="155734" cy="194667"/>
          </a:xfrm>
          <a:prstGeom prst="rect">
            <a:avLst/>
          </a:prstGeom>
          <a:noFill/>
          <a:ln/>
        </p:spPr>
        <p:txBody>
          <a:bodyPr wrap="none" lIns="0" tIns="0" rIns="0" bIns="0" rtlCol="0" anchor="t"/>
          <a:lstStyle/>
          <a:p>
            <a:pPr marL="0" indent="0" algn="l">
              <a:lnSpc>
                <a:spcPts val="1950"/>
              </a:lnSpc>
              <a:buNone/>
            </a:pPr>
            <a:r>
              <a:rPr lang="en-US" sz="1200" b="1" dirty="0">
                <a:solidFill>
                  <a:srgbClr val="000000"/>
                </a:solidFill>
                <a:latin typeface="Noto Serif HK Bold" pitchFamily="34" charset="0"/>
                <a:ea typeface="Noto Serif HK Bold" pitchFamily="34" charset="-122"/>
                <a:cs typeface="Noto Serif HK Bold" pitchFamily="34" charset="-120"/>
              </a:rPr>
              <a:t>2</a:t>
            </a:r>
            <a:endParaRPr lang="en-US" sz="1200" dirty="0"/>
          </a:p>
        </p:txBody>
      </p:sp>
      <p:sp>
        <p:nvSpPr>
          <p:cNvPr id="41" name="Text 39"/>
          <p:cNvSpPr/>
          <p:nvPr/>
        </p:nvSpPr>
        <p:spPr>
          <a:xfrm>
            <a:off x="5238155" y="6131838"/>
            <a:ext cx="1904047"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Грошова компенсація</a:t>
            </a:r>
            <a:endParaRPr lang="en-US" sz="1250" dirty="0"/>
          </a:p>
        </p:txBody>
      </p:sp>
      <p:sp>
        <p:nvSpPr>
          <p:cNvPr id="42" name="Text 40"/>
          <p:cNvSpPr/>
          <p:nvPr/>
        </p:nvSpPr>
        <p:spPr>
          <a:xfrm>
            <a:off x="5238155" y="6412468"/>
            <a:ext cx="4154091" cy="622935"/>
          </a:xfrm>
          <a:prstGeom prst="rect">
            <a:avLst/>
          </a:prstGeom>
          <a:noFill/>
          <a:ln/>
        </p:spPr>
        <p:txBody>
          <a:bodyPr wrap="squar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Відшкодування додаткових витрат, понесених через дії або бездіяльність Замовника, варіації або обставини з ризиків Замовника.</a:t>
            </a:r>
            <a:endParaRPr lang="en-US" sz="1000" dirty="0"/>
          </a:p>
        </p:txBody>
      </p:sp>
      <p:sp>
        <p:nvSpPr>
          <p:cNvPr id="43" name="Shape 41"/>
          <p:cNvSpPr/>
          <p:nvPr/>
        </p:nvSpPr>
        <p:spPr>
          <a:xfrm>
            <a:off x="9667042" y="5807393"/>
            <a:ext cx="4444127" cy="1373029"/>
          </a:xfrm>
          <a:prstGeom prst="roundRect">
            <a:avLst>
              <a:gd name="adj" fmla="val 5328"/>
            </a:avLst>
          </a:prstGeom>
          <a:solidFill>
            <a:srgbClr val="403234"/>
          </a:solidFill>
          <a:ln/>
        </p:spPr>
        <p:txBody>
          <a:bodyPr/>
          <a:lstStyle/>
          <a:p>
            <a:endParaRPr lang="uk-UA"/>
          </a:p>
        </p:txBody>
      </p:sp>
      <p:sp>
        <p:nvSpPr>
          <p:cNvPr id="44" name="Shape 42"/>
          <p:cNvSpPr/>
          <p:nvPr/>
        </p:nvSpPr>
        <p:spPr>
          <a:xfrm>
            <a:off x="9667042" y="5792153"/>
            <a:ext cx="4444127" cy="60960"/>
          </a:xfrm>
          <a:prstGeom prst="roundRect">
            <a:avLst>
              <a:gd name="adj" fmla="val 31943"/>
            </a:avLst>
          </a:prstGeom>
          <a:solidFill>
            <a:srgbClr val="E2C2B3"/>
          </a:solidFill>
          <a:ln/>
        </p:spPr>
        <p:txBody>
          <a:bodyPr/>
          <a:lstStyle/>
          <a:p>
            <a:endParaRPr lang="uk-UA"/>
          </a:p>
        </p:txBody>
      </p:sp>
      <p:sp>
        <p:nvSpPr>
          <p:cNvPr id="45" name="Shape 43"/>
          <p:cNvSpPr/>
          <p:nvPr/>
        </p:nvSpPr>
        <p:spPr>
          <a:xfrm>
            <a:off x="11694438" y="5612725"/>
            <a:ext cx="389334" cy="389334"/>
          </a:xfrm>
          <a:prstGeom prst="roundRect">
            <a:avLst>
              <a:gd name="adj" fmla="val 234863"/>
            </a:avLst>
          </a:prstGeom>
          <a:solidFill>
            <a:srgbClr val="E2C2B3"/>
          </a:solidFill>
          <a:ln/>
        </p:spPr>
        <p:txBody>
          <a:bodyPr/>
          <a:lstStyle/>
          <a:p>
            <a:endParaRPr lang="uk-UA"/>
          </a:p>
        </p:txBody>
      </p:sp>
      <p:sp>
        <p:nvSpPr>
          <p:cNvPr id="46" name="Text 44"/>
          <p:cNvSpPr/>
          <p:nvPr/>
        </p:nvSpPr>
        <p:spPr>
          <a:xfrm>
            <a:off x="11811238" y="5709999"/>
            <a:ext cx="155734" cy="194667"/>
          </a:xfrm>
          <a:prstGeom prst="rect">
            <a:avLst/>
          </a:prstGeom>
          <a:noFill/>
          <a:ln/>
        </p:spPr>
        <p:txBody>
          <a:bodyPr wrap="none" lIns="0" tIns="0" rIns="0" bIns="0" rtlCol="0" anchor="t"/>
          <a:lstStyle/>
          <a:p>
            <a:pPr marL="0" indent="0" algn="l">
              <a:lnSpc>
                <a:spcPts val="1950"/>
              </a:lnSpc>
              <a:buNone/>
            </a:pPr>
            <a:r>
              <a:rPr lang="en-US" sz="1200" b="1" dirty="0">
                <a:solidFill>
                  <a:srgbClr val="000000"/>
                </a:solidFill>
                <a:latin typeface="Noto Serif HK Bold" pitchFamily="34" charset="0"/>
                <a:ea typeface="Noto Serif HK Bold" pitchFamily="34" charset="-122"/>
                <a:cs typeface="Noto Serif HK Bold" pitchFamily="34" charset="-120"/>
              </a:rPr>
              <a:t>3</a:t>
            </a:r>
            <a:endParaRPr lang="en-US" sz="1200" dirty="0"/>
          </a:p>
        </p:txBody>
      </p:sp>
      <p:sp>
        <p:nvSpPr>
          <p:cNvPr id="47" name="Text 45"/>
          <p:cNvSpPr/>
          <p:nvPr/>
        </p:nvSpPr>
        <p:spPr>
          <a:xfrm>
            <a:off x="9812060" y="6131838"/>
            <a:ext cx="1622584" cy="202763"/>
          </a:xfrm>
          <a:prstGeom prst="rect">
            <a:avLst/>
          </a:prstGeom>
          <a:noFill/>
          <a:ln/>
        </p:spPr>
        <p:txBody>
          <a:bodyPr wrap="none" lIns="0" tIns="0" rIns="0" bIns="0" rtlCol="0" anchor="t"/>
          <a:lstStyle/>
          <a:p>
            <a:pPr marL="0" indent="0" algn="l">
              <a:lnSpc>
                <a:spcPts val="1550"/>
              </a:lnSpc>
              <a:buNone/>
            </a:pPr>
            <a:r>
              <a:rPr lang="en-US" sz="1250" b="1" dirty="0">
                <a:solidFill>
                  <a:srgbClr val="D3C9C5"/>
                </a:solidFill>
                <a:latin typeface="Noto Serif HK Bold" pitchFamily="34" charset="0"/>
                <a:ea typeface="Noto Serif HK Bold" pitchFamily="34" charset="-122"/>
                <a:cs typeface="Noto Serif HK Bold" pitchFamily="34" charset="-120"/>
              </a:rPr>
              <a:t>Роль Інженера</a:t>
            </a:r>
            <a:endParaRPr lang="en-US" sz="1250" dirty="0"/>
          </a:p>
        </p:txBody>
      </p:sp>
      <p:sp>
        <p:nvSpPr>
          <p:cNvPr id="48" name="Text 46"/>
          <p:cNvSpPr/>
          <p:nvPr/>
        </p:nvSpPr>
        <p:spPr>
          <a:xfrm>
            <a:off x="9812060" y="6412468"/>
            <a:ext cx="4154091" cy="622935"/>
          </a:xfrm>
          <a:prstGeom prst="rect">
            <a:avLst/>
          </a:prstGeom>
          <a:noFill/>
          <a:ln/>
        </p:spPr>
        <p:txBody>
          <a:bodyPr wrap="square" lIns="0" tIns="0" rIns="0" bIns="0" rtlCol="0" anchor="t"/>
          <a:lstStyle/>
          <a:p>
            <a:pPr marL="0" indent="0" algn="l">
              <a:lnSpc>
                <a:spcPts val="1600"/>
              </a:lnSpc>
              <a:buNone/>
            </a:pPr>
            <a:r>
              <a:rPr lang="en-US" sz="1000" dirty="0">
                <a:solidFill>
                  <a:srgbClr val="D3C9C5"/>
                </a:solidFill>
                <a:latin typeface="Noto Serif HK" pitchFamily="34" charset="0"/>
                <a:ea typeface="Noto Serif HK" pitchFamily="34" charset="-122"/>
                <a:cs typeface="Noto Serif HK" pitchFamily="34" charset="-120"/>
              </a:rPr>
              <a:t>Інженер діє неупереджено при оцінці претензій, визначає обґрунтованість, розраховує компенсацію та видає визначення протягом встановлених строків.</a:t>
            </a:r>
            <a:endParaRPr lang="en-US" sz="1000" dirty="0"/>
          </a:p>
        </p:txBody>
      </p:sp>
      <p:sp>
        <p:nvSpPr>
          <p:cNvPr id="49" name="Shape 47"/>
          <p:cNvSpPr/>
          <p:nvPr/>
        </p:nvSpPr>
        <p:spPr>
          <a:xfrm>
            <a:off x="519232" y="7326392"/>
            <a:ext cx="13591937" cy="551498"/>
          </a:xfrm>
          <a:prstGeom prst="roundRect">
            <a:avLst>
              <a:gd name="adj" fmla="val 3531"/>
            </a:avLst>
          </a:prstGeom>
          <a:solidFill>
            <a:srgbClr val="372015"/>
          </a:solidFill>
          <a:ln/>
        </p:spPr>
        <p:txBody>
          <a:bodyPr/>
          <a:lstStyle/>
          <a:p>
            <a:endParaRPr lang="uk-UA"/>
          </a:p>
        </p:txBody>
      </p:sp>
      <p:pic>
        <p:nvPicPr>
          <p:cNvPr id="50" name="Image 0" descr="preencoded.png"/>
          <p:cNvPicPr>
            <a:picLocks noChangeAspect="1"/>
          </p:cNvPicPr>
          <p:nvPr/>
        </p:nvPicPr>
        <p:blipFill>
          <a:blip r:embed="rId3"/>
          <a:stretch>
            <a:fillRect/>
          </a:stretch>
        </p:blipFill>
        <p:spPr>
          <a:xfrm>
            <a:off x="649010" y="7534989"/>
            <a:ext cx="162163" cy="129778"/>
          </a:xfrm>
          <a:prstGeom prst="rect">
            <a:avLst/>
          </a:prstGeom>
        </p:spPr>
      </p:pic>
      <p:sp>
        <p:nvSpPr>
          <p:cNvPr id="51" name="Text 48"/>
          <p:cNvSpPr/>
          <p:nvPr/>
        </p:nvSpPr>
        <p:spPr>
          <a:xfrm>
            <a:off x="940951" y="7488555"/>
            <a:ext cx="13040439" cy="207645"/>
          </a:xfrm>
          <a:prstGeom prst="rect">
            <a:avLst/>
          </a:prstGeom>
          <a:noFill/>
          <a:ln/>
        </p:spPr>
        <p:txBody>
          <a:bodyPr wrap="none" lIns="0" tIns="0" rIns="0" bIns="0" rtlCol="0" anchor="t"/>
          <a:lstStyle/>
          <a:p>
            <a:pPr marL="0" indent="0" algn="l">
              <a:lnSpc>
                <a:spcPts val="1600"/>
              </a:lnSpc>
              <a:buNone/>
            </a:pPr>
            <a:r>
              <a:rPr lang="en-US" sz="1000" b="1" dirty="0">
                <a:solidFill>
                  <a:srgbClr val="FFFFFF"/>
                </a:solidFill>
                <a:latin typeface="Noto Serif HK" pitchFamily="34" charset="0"/>
                <a:ea typeface="Noto Serif HK" pitchFamily="34" charset="-122"/>
                <a:cs typeface="Noto Serif HK" pitchFamily="34" charset="-120"/>
              </a:rPr>
              <a:t>Критично важливо:</a:t>
            </a:r>
            <a:r>
              <a:rPr lang="en-US" sz="1000" dirty="0">
                <a:solidFill>
                  <a:srgbClr val="FFFFFF"/>
                </a:solidFill>
                <a:latin typeface="Noto Serif HK" pitchFamily="34" charset="0"/>
                <a:ea typeface="Noto Serif HK" pitchFamily="34" charset="-122"/>
                <a:cs typeface="Noto Serif HK" pitchFamily="34" charset="-120"/>
              </a:rPr>
              <a:t> Дотримання процедурних вимог щодо строків та форми повідомлень. Несвоєчасне повідомлення може призвести до втрати права на претензію.</a:t>
            </a:r>
            <a:endParaRPr lang="en-US"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28492" y="695206"/>
            <a:ext cx="8020050" cy="423505"/>
          </a:xfrm>
          <a:prstGeom prst="rect">
            <a:avLst/>
          </a:prstGeom>
          <a:noFill/>
          <a:ln/>
        </p:spPr>
        <p:txBody>
          <a:bodyPr wrap="none" lIns="0" tIns="0" rIns="0" bIns="0" rtlCol="0" anchor="t"/>
          <a:lstStyle/>
          <a:p>
            <a:pPr marL="0" indent="0" algn="l">
              <a:lnSpc>
                <a:spcPts val="3300"/>
              </a:lnSpc>
              <a:buNone/>
            </a:pPr>
            <a:r>
              <a:rPr lang="en-US" sz="2650" b="1" dirty="0">
                <a:solidFill>
                  <a:srgbClr val="FFF8F5"/>
                </a:solidFill>
                <a:latin typeface="Noto Serif HK Bold" pitchFamily="34" charset="0"/>
                <a:ea typeface="Noto Serif HK Bold" pitchFamily="34" charset="-122"/>
                <a:cs typeface="Noto Serif HK Bold" pitchFamily="34" charset="-120"/>
              </a:rPr>
              <a:t>Ключові висновки: розподіл ризиків у FIDIC</a:t>
            </a:r>
            <a:endParaRPr lang="en-US" sz="2650" dirty="0"/>
          </a:p>
        </p:txBody>
      </p:sp>
      <p:sp>
        <p:nvSpPr>
          <p:cNvPr id="4" name="Text 1"/>
          <p:cNvSpPr/>
          <p:nvPr/>
        </p:nvSpPr>
        <p:spPr>
          <a:xfrm>
            <a:off x="6028492" y="1389698"/>
            <a:ext cx="2573655" cy="447199"/>
          </a:xfrm>
          <a:prstGeom prst="rect">
            <a:avLst/>
          </a:prstGeom>
          <a:noFill/>
          <a:ln/>
        </p:spPr>
        <p:txBody>
          <a:bodyPr wrap="none" lIns="0" tIns="0" rIns="0" bIns="0" rtlCol="0" anchor="t"/>
          <a:lstStyle/>
          <a:p>
            <a:pPr marL="0" indent="0" algn="ctr">
              <a:lnSpc>
                <a:spcPts val="3500"/>
              </a:lnSpc>
              <a:buNone/>
            </a:pPr>
            <a:r>
              <a:rPr lang="en-US" sz="3500" b="1" dirty="0">
                <a:solidFill>
                  <a:srgbClr val="D3C9C5"/>
                </a:solidFill>
                <a:latin typeface="Noto Serif HK Bold" pitchFamily="34" charset="0"/>
                <a:ea typeface="Noto Serif HK Bold" pitchFamily="34" charset="-122"/>
                <a:cs typeface="Noto Serif HK Bold" pitchFamily="34" charset="-120"/>
              </a:rPr>
              <a:t>5</a:t>
            </a:r>
            <a:endParaRPr lang="en-US" sz="3500" dirty="0"/>
          </a:p>
        </p:txBody>
      </p:sp>
      <p:sp>
        <p:nvSpPr>
          <p:cNvPr id="5" name="Text 2"/>
          <p:cNvSpPr/>
          <p:nvPr/>
        </p:nvSpPr>
        <p:spPr>
          <a:xfrm>
            <a:off x="6364367" y="2006203"/>
            <a:ext cx="1901785" cy="211693"/>
          </a:xfrm>
          <a:prstGeom prst="rect">
            <a:avLst/>
          </a:prstGeom>
          <a:noFill/>
          <a:ln/>
        </p:spPr>
        <p:txBody>
          <a:bodyPr wrap="none" lIns="0" tIns="0" rIns="0" bIns="0" rtlCol="0" anchor="t"/>
          <a:lstStyle/>
          <a:p>
            <a:pPr marL="0" indent="0" algn="ctr">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Принципів ISO 31000</a:t>
            </a:r>
            <a:endParaRPr lang="en-US" sz="1300" dirty="0"/>
          </a:p>
        </p:txBody>
      </p:sp>
      <p:sp>
        <p:nvSpPr>
          <p:cNvPr id="6" name="Text 3"/>
          <p:cNvSpPr/>
          <p:nvPr/>
        </p:nvSpPr>
        <p:spPr>
          <a:xfrm>
            <a:off x="6028492" y="2299097"/>
            <a:ext cx="2573655" cy="433388"/>
          </a:xfrm>
          <a:prstGeom prst="rect">
            <a:avLst/>
          </a:prstGeom>
          <a:noFill/>
          <a:ln/>
        </p:spPr>
        <p:txBody>
          <a:bodyPr wrap="square" lIns="0" tIns="0" rIns="0" bIns="0" rtlCol="0" anchor="t"/>
          <a:lstStyle/>
          <a:p>
            <a:pPr marL="0" indent="0" algn="ctr">
              <a:lnSpc>
                <a:spcPts val="1700"/>
              </a:lnSpc>
              <a:buNone/>
            </a:pPr>
            <a:r>
              <a:rPr lang="en-US" sz="1050" dirty="0">
                <a:solidFill>
                  <a:srgbClr val="D3C9C5"/>
                </a:solidFill>
                <a:latin typeface="Noto Serif HK" pitchFamily="34" charset="0"/>
                <a:ea typeface="Noto Serif HK" pitchFamily="34" charset="-122"/>
                <a:cs typeface="Noto Serif HK" pitchFamily="34" charset="-120"/>
              </a:rPr>
              <a:t>Системність, інтеграція, прозорість, контроль та оптимальність</a:t>
            </a:r>
            <a:endParaRPr lang="en-US" sz="1050" dirty="0"/>
          </a:p>
        </p:txBody>
      </p:sp>
      <p:sp>
        <p:nvSpPr>
          <p:cNvPr id="7" name="Text 4"/>
          <p:cNvSpPr/>
          <p:nvPr/>
        </p:nvSpPr>
        <p:spPr>
          <a:xfrm>
            <a:off x="8771453" y="1389698"/>
            <a:ext cx="2573774" cy="447199"/>
          </a:xfrm>
          <a:prstGeom prst="rect">
            <a:avLst/>
          </a:prstGeom>
          <a:noFill/>
          <a:ln/>
        </p:spPr>
        <p:txBody>
          <a:bodyPr wrap="none" lIns="0" tIns="0" rIns="0" bIns="0" rtlCol="0" anchor="t"/>
          <a:lstStyle/>
          <a:p>
            <a:pPr marL="0" indent="0" algn="ctr">
              <a:lnSpc>
                <a:spcPts val="3500"/>
              </a:lnSpc>
              <a:buNone/>
            </a:pPr>
            <a:r>
              <a:rPr lang="en-US" sz="3500" b="1" dirty="0">
                <a:solidFill>
                  <a:srgbClr val="D3C9C5"/>
                </a:solidFill>
                <a:latin typeface="Noto Serif HK Bold" pitchFamily="34" charset="0"/>
                <a:ea typeface="Noto Serif HK Bold" pitchFamily="34" charset="-122"/>
                <a:cs typeface="Noto Serif HK Bold" pitchFamily="34" charset="-120"/>
              </a:rPr>
              <a:t>5</a:t>
            </a:r>
            <a:endParaRPr lang="en-US" sz="3500" dirty="0"/>
          </a:p>
        </p:txBody>
      </p:sp>
      <p:sp>
        <p:nvSpPr>
          <p:cNvPr id="8" name="Text 5"/>
          <p:cNvSpPr/>
          <p:nvPr/>
        </p:nvSpPr>
        <p:spPr>
          <a:xfrm>
            <a:off x="9211270" y="2006203"/>
            <a:ext cx="1694140" cy="211693"/>
          </a:xfrm>
          <a:prstGeom prst="rect">
            <a:avLst/>
          </a:prstGeom>
          <a:noFill/>
          <a:ln/>
        </p:spPr>
        <p:txBody>
          <a:bodyPr wrap="none" lIns="0" tIns="0" rIns="0" bIns="0" rtlCol="0" anchor="t"/>
          <a:lstStyle/>
          <a:p>
            <a:pPr marL="0" indent="0" algn="ctr">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Типів контрактів</a:t>
            </a:r>
            <a:endParaRPr lang="en-US" sz="1300" dirty="0"/>
          </a:p>
        </p:txBody>
      </p:sp>
      <p:sp>
        <p:nvSpPr>
          <p:cNvPr id="9" name="Text 6"/>
          <p:cNvSpPr/>
          <p:nvPr/>
        </p:nvSpPr>
        <p:spPr>
          <a:xfrm>
            <a:off x="8771453" y="2299097"/>
            <a:ext cx="2573774" cy="433388"/>
          </a:xfrm>
          <a:prstGeom prst="rect">
            <a:avLst/>
          </a:prstGeom>
          <a:noFill/>
          <a:ln/>
        </p:spPr>
        <p:txBody>
          <a:bodyPr wrap="square" lIns="0" tIns="0" rIns="0" bIns="0" rtlCol="0" anchor="t"/>
          <a:lstStyle/>
          <a:p>
            <a:pPr marL="0" indent="0" algn="ctr">
              <a:lnSpc>
                <a:spcPts val="1700"/>
              </a:lnSpc>
              <a:buNone/>
            </a:pPr>
            <a:r>
              <a:rPr lang="en-US" sz="1050" dirty="0">
                <a:solidFill>
                  <a:srgbClr val="D3C9C5"/>
                </a:solidFill>
                <a:latin typeface="Noto Serif HK" pitchFamily="34" charset="0"/>
                <a:ea typeface="Noto Serif HK" pitchFamily="34" charset="-122"/>
                <a:cs typeface="Noto Serif HK" pitchFamily="34" charset="-120"/>
              </a:rPr>
              <a:t>Від Cost-Plus до Turnkey з різним розподілом ризиків</a:t>
            </a:r>
            <a:endParaRPr lang="en-US" sz="1050" dirty="0"/>
          </a:p>
        </p:txBody>
      </p:sp>
      <p:sp>
        <p:nvSpPr>
          <p:cNvPr id="10" name="Text 7"/>
          <p:cNvSpPr/>
          <p:nvPr/>
        </p:nvSpPr>
        <p:spPr>
          <a:xfrm>
            <a:off x="11514534" y="1389698"/>
            <a:ext cx="2573774" cy="447199"/>
          </a:xfrm>
          <a:prstGeom prst="rect">
            <a:avLst/>
          </a:prstGeom>
          <a:noFill/>
          <a:ln/>
        </p:spPr>
        <p:txBody>
          <a:bodyPr wrap="none" lIns="0" tIns="0" rIns="0" bIns="0" rtlCol="0" anchor="t"/>
          <a:lstStyle/>
          <a:p>
            <a:pPr marL="0" indent="0" algn="ctr">
              <a:lnSpc>
                <a:spcPts val="3500"/>
              </a:lnSpc>
              <a:buNone/>
            </a:pPr>
            <a:r>
              <a:rPr lang="en-US" sz="3500" b="1" dirty="0">
                <a:solidFill>
                  <a:srgbClr val="D3C9C5"/>
                </a:solidFill>
                <a:latin typeface="Noto Serif HK Bold" pitchFamily="34" charset="0"/>
                <a:ea typeface="Noto Serif HK Bold" pitchFamily="34" charset="-122"/>
                <a:cs typeface="Noto Serif HK Bold" pitchFamily="34" charset="-120"/>
              </a:rPr>
              <a:t>3</a:t>
            </a:r>
            <a:endParaRPr lang="en-US" sz="3500" dirty="0"/>
          </a:p>
        </p:txBody>
      </p:sp>
      <p:sp>
        <p:nvSpPr>
          <p:cNvPr id="11" name="Text 8"/>
          <p:cNvSpPr/>
          <p:nvPr/>
        </p:nvSpPr>
        <p:spPr>
          <a:xfrm>
            <a:off x="11954351" y="2006203"/>
            <a:ext cx="1694140" cy="211693"/>
          </a:xfrm>
          <a:prstGeom prst="rect">
            <a:avLst/>
          </a:prstGeom>
          <a:noFill/>
          <a:ln/>
        </p:spPr>
        <p:txBody>
          <a:bodyPr wrap="none" lIns="0" tIns="0" rIns="0" bIns="0" rtlCol="0" anchor="t"/>
          <a:lstStyle/>
          <a:p>
            <a:pPr marL="0" indent="0" algn="ctr">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Редакції FIDIC</a:t>
            </a:r>
            <a:endParaRPr lang="en-US" sz="1300" dirty="0"/>
          </a:p>
        </p:txBody>
      </p:sp>
      <p:sp>
        <p:nvSpPr>
          <p:cNvPr id="12" name="Text 9"/>
          <p:cNvSpPr/>
          <p:nvPr/>
        </p:nvSpPr>
        <p:spPr>
          <a:xfrm>
            <a:off x="11514534" y="2299097"/>
            <a:ext cx="2573774" cy="433388"/>
          </a:xfrm>
          <a:prstGeom prst="rect">
            <a:avLst/>
          </a:prstGeom>
          <a:noFill/>
          <a:ln/>
        </p:spPr>
        <p:txBody>
          <a:bodyPr wrap="square" lIns="0" tIns="0" rIns="0" bIns="0" rtlCol="0" anchor="t"/>
          <a:lstStyle/>
          <a:p>
            <a:pPr marL="0" indent="0" algn="ctr">
              <a:lnSpc>
                <a:spcPts val="1700"/>
              </a:lnSpc>
              <a:buNone/>
            </a:pPr>
            <a:r>
              <a:rPr lang="en-US" sz="1050" dirty="0">
                <a:solidFill>
                  <a:srgbClr val="D3C9C5"/>
                </a:solidFill>
                <a:latin typeface="Noto Serif HK" pitchFamily="34" charset="0"/>
                <a:ea typeface="Noto Serif HK" pitchFamily="34" charset="-122"/>
                <a:cs typeface="Noto Serif HK" pitchFamily="34" charset="-120"/>
              </a:rPr>
              <a:t>Еволюція від 1987 через 1999 до 2017 року</a:t>
            </a:r>
            <a:endParaRPr lang="en-US" sz="1050" dirty="0"/>
          </a:p>
        </p:txBody>
      </p:sp>
      <p:sp>
        <p:nvSpPr>
          <p:cNvPr id="13" name="Text 10"/>
          <p:cNvSpPr/>
          <p:nvPr/>
        </p:nvSpPr>
        <p:spPr>
          <a:xfrm>
            <a:off x="6028492" y="2935724"/>
            <a:ext cx="3021687" cy="253960"/>
          </a:xfrm>
          <a:prstGeom prst="rect">
            <a:avLst/>
          </a:prstGeom>
          <a:noFill/>
          <a:ln/>
        </p:spPr>
        <p:txBody>
          <a:bodyPr wrap="none" lIns="0" tIns="0" rIns="0" bIns="0" rtlCol="0" anchor="t"/>
          <a:lstStyle/>
          <a:p>
            <a:pPr marL="0" indent="0" algn="l">
              <a:lnSpc>
                <a:spcPts val="2000"/>
              </a:lnSpc>
              <a:buNone/>
            </a:pPr>
            <a:r>
              <a:rPr lang="en-US" sz="1600" b="1" dirty="0">
                <a:solidFill>
                  <a:srgbClr val="FFF8F5"/>
                </a:solidFill>
                <a:latin typeface="Noto Serif HK Bold" pitchFamily="34" charset="0"/>
                <a:ea typeface="Noto Serif HK Bold" pitchFamily="34" charset="-122"/>
                <a:cs typeface="Noto Serif HK Bold" pitchFamily="34" charset="-120"/>
              </a:rPr>
              <a:t>Фундаментальні принципи</a:t>
            </a:r>
            <a:endParaRPr lang="en-US" sz="1600" dirty="0"/>
          </a:p>
        </p:txBody>
      </p:sp>
      <p:sp>
        <p:nvSpPr>
          <p:cNvPr id="14" name="Shape 11"/>
          <p:cNvSpPr/>
          <p:nvPr/>
        </p:nvSpPr>
        <p:spPr>
          <a:xfrm>
            <a:off x="6028492" y="3392924"/>
            <a:ext cx="8059817" cy="3122295"/>
          </a:xfrm>
          <a:prstGeom prst="roundRect">
            <a:avLst>
              <a:gd name="adj" fmla="val 651"/>
            </a:avLst>
          </a:prstGeom>
          <a:solidFill>
            <a:srgbClr val="5F5153"/>
          </a:solidFill>
          <a:ln/>
        </p:spPr>
        <p:txBody>
          <a:bodyPr/>
          <a:lstStyle/>
          <a:p>
            <a:endParaRPr lang="uk-UA"/>
          </a:p>
        </p:txBody>
      </p:sp>
      <p:sp>
        <p:nvSpPr>
          <p:cNvPr id="15" name="Shape 12"/>
          <p:cNvSpPr/>
          <p:nvPr/>
        </p:nvSpPr>
        <p:spPr>
          <a:xfrm>
            <a:off x="6028492" y="3392924"/>
            <a:ext cx="8059817" cy="780574"/>
          </a:xfrm>
          <a:prstGeom prst="roundRect">
            <a:avLst>
              <a:gd name="adj" fmla="val 2604"/>
            </a:avLst>
          </a:prstGeom>
          <a:solidFill>
            <a:srgbClr val="5F5153"/>
          </a:solidFill>
          <a:ln/>
        </p:spPr>
        <p:txBody>
          <a:bodyPr/>
          <a:lstStyle/>
          <a:p>
            <a:endParaRPr lang="uk-UA"/>
          </a:p>
        </p:txBody>
      </p:sp>
      <p:sp>
        <p:nvSpPr>
          <p:cNvPr id="16" name="Text 13"/>
          <p:cNvSpPr/>
          <p:nvPr/>
        </p:nvSpPr>
        <p:spPr>
          <a:xfrm>
            <a:off x="6163985" y="3528417"/>
            <a:ext cx="1694140" cy="211693"/>
          </a:xfrm>
          <a:prstGeom prst="rect">
            <a:avLst/>
          </a:prstGeom>
          <a:noFill/>
          <a:ln/>
        </p:spPr>
        <p:txBody>
          <a:bodyPr wrap="none" lIns="0" tIns="0" rIns="0" bIns="0" rtlCol="0" anchor="t"/>
          <a:lstStyle/>
          <a:p>
            <a:pPr marL="0" indent="0" algn="l">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Справедливість</a:t>
            </a:r>
            <a:endParaRPr lang="en-US" sz="1300" dirty="0"/>
          </a:p>
        </p:txBody>
      </p:sp>
      <p:sp>
        <p:nvSpPr>
          <p:cNvPr id="17" name="Text 14"/>
          <p:cNvSpPr/>
          <p:nvPr/>
        </p:nvSpPr>
        <p:spPr>
          <a:xfrm>
            <a:off x="6163985" y="3821311"/>
            <a:ext cx="7788831" cy="21669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Ризик несе той, хто може ним ефективно управляти</a:t>
            </a:r>
            <a:endParaRPr lang="en-US" sz="1050" dirty="0"/>
          </a:p>
        </p:txBody>
      </p:sp>
      <p:sp>
        <p:nvSpPr>
          <p:cNvPr id="18" name="Shape 15"/>
          <p:cNvSpPr/>
          <p:nvPr/>
        </p:nvSpPr>
        <p:spPr>
          <a:xfrm>
            <a:off x="6028492" y="4173498"/>
            <a:ext cx="8059817" cy="780574"/>
          </a:xfrm>
          <a:prstGeom prst="rect">
            <a:avLst/>
          </a:prstGeom>
          <a:solidFill>
            <a:srgbClr val="5F5153"/>
          </a:solidFill>
          <a:ln/>
        </p:spPr>
        <p:txBody>
          <a:bodyPr/>
          <a:lstStyle/>
          <a:p>
            <a:endParaRPr lang="uk-UA"/>
          </a:p>
        </p:txBody>
      </p:sp>
      <p:sp>
        <p:nvSpPr>
          <p:cNvPr id="19" name="Shape 16"/>
          <p:cNvSpPr/>
          <p:nvPr/>
        </p:nvSpPr>
        <p:spPr>
          <a:xfrm>
            <a:off x="6028492" y="4173498"/>
            <a:ext cx="8059817" cy="15240"/>
          </a:xfrm>
          <a:prstGeom prst="roundRect">
            <a:avLst>
              <a:gd name="adj" fmla="val 133398"/>
            </a:avLst>
          </a:prstGeom>
          <a:solidFill>
            <a:srgbClr val="786A6C"/>
          </a:solidFill>
          <a:ln/>
        </p:spPr>
        <p:txBody>
          <a:bodyPr/>
          <a:lstStyle/>
          <a:p>
            <a:endParaRPr lang="uk-UA"/>
          </a:p>
        </p:txBody>
      </p:sp>
      <p:sp>
        <p:nvSpPr>
          <p:cNvPr id="20" name="Text 17"/>
          <p:cNvSpPr/>
          <p:nvPr/>
        </p:nvSpPr>
        <p:spPr>
          <a:xfrm>
            <a:off x="6163985" y="4308991"/>
            <a:ext cx="1694140" cy="211693"/>
          </a:xfrm>
          <a:prstGeom prst="rect">
            <a:avLst/>
          </a:prstGeom>
          <a:noFill/>
          <a:ln/>
        </p:spPr>
        <p:txBody>
          <a:bodyPr wrap="none" lIns="0" tIns="0" rIns="0" bIns="0" rtlCol="0" anchor="t"/>
          <a:lstStyle/>
          <a:p>
            <a:pPr marL="0" indent="0" algn="l">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Баланс</a:t>
            </a:r>
            <a:endParaRPr lang="en-US" sz="1300" dirty="0"/>
          </a:p>
        </p:txBody>
      </p:sp>
      <p:sp>
        <p:nvSpPr>
          <p:cNvPr id="21" name="Text 18"/>
          <p:cNvSpPr/>
          <p:nvPr/>
        </p:nvSpPr>
        <p:spPr>
          <a:xfrm>
            <a:off x="6163985" y="4601885"/>
            <a:ext cx="7788831" cy="21669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Збалансований розподіл знижує загальну вартість проекту</a:t>
            </a:r>
            <a:endParaRPr lang="en-US" sz="1050" dirty="0"/>
          </a:p>
        </p:txBody>
      </p:sp>
      <p:sp>
        <p:nvSpPr>
          <p:cNvPr id="22" name="Shape 19"/>
          <p:cNvSpPr/>
          <p:nvPr/>
        </p:nvSpPr>
        <p:spPr>
          <a:xfrm>
            <a:off x="6028492" y="4954072"/>
            <a:ext cx="8059817" cy="780574"/>
          </a:xfrm>
          <a:prstGeom prst="rect">
            <a:avLst/>
          </a:prstGeom>
          <a:solidFill>
            <a:srgbClr val="5F5153"/>
          </a:solidFill>
          <a:ln/>
        </p:spPr>
        <p:txBody>
          <a:bodyPr/>
          <a:lstStyle/>
          <a:p>
            <a:endParaRPr lang="uk-UA"/>
          </a:p>
        </p:txBody>
      </p:sp>
      <p:sp>
        <p:nvSpPr>
          <p:cNvPr id="23" name="Shape 20"/>
          <p:cNvSpPr/>
          <p:nvPr/>
        </p:nvSpPr>
        <p:spPr>
          <a:xfrm>
            <a:off x="6028492" y="4954072"/>
            <a:ext cx="8059817" cy="15240"/>
          </a:xfrm>
          <a:prstGeom prst="roundRect">
            <a:avLst>
              <a:gd name="adj" fmla="val 133398"/>
            </a:avLst>
          </a:prstGeom>
          <a:solidFill>
            <a:srgbClr val="786A6C"/>
          </a:solidFill>
          <a:ln/>
        </p:spPr>
        <p:txBody>
          <a:bodyPr/>
          <a:lstStyle/>
          <a:p>
            <a:endParaRPr lang="uk-UA"/>
          </a:p>
        </p:txBody>
      </p:sp>
      <p:sp>
        <p:nvSpPr>
          <p:cNvPr id="24" name="Text 21"/>
          <p:cNvSpPr/>
          <p:nvPr/>
        </p:nvSpPr>
        <p:spPr>
          <a:xfrm>
            <a:off x="6163985" y="5089565"/>
            <a:ext cx="1694140" cy="211693"/>
          </a:xfrm>
          <a:prstGeom prst="rect">
            <a:avLst/>
          </a:prstGeom>
          <a:noFill/>
          <a:ln/>
        </p:spPr>
        <p:txBody>
          <a:bodyPr wrap="none" lIns="0" tIns="0" rIns="0" bIns="0" rtlCol="0" anchor="t"/>
          <a:lstStyle/>
          <a:p>
            <a:pPr marL="0" indent="0" algn="l">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Прозорість</a:t>
            </a:r>
            <a:endParaRPr lang="en-US" sz="1300" dirty="0"/>
          </a:p>
        </p:txBody>
      </p:sp>
      <p:sp>
        <p:nvSpPr>
          <p:cNvPr id="25" name="Text 22"/>
          <p:cNvSpPr/>
          <p:nvPr/>
        </p:nvSpPr>
        <p:spPr>
          <a:xfrm>
            <a:off x="6163985" y="5382458"/>
            <a:ext cx="7788831" cy="21669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Чітке визначення та документування всіх ризиків</a:t>
            </a:r>
            <a:endParaRPr lang="en-US" sz="1050" dirty="0"/>
          </a:p>
        </p:txBody>
      </p:sp>
      <p:sp>
        <p:nvSpPr>
          <p:cNvPr id="26" name="Shape 23"/>
          <p:cNvSpPr/>
          <p:nvPr/>
        </p:nvSpPr>
        <p:spPr>
          <a:xfrm>
            <a:off x="6028492" y="5734645"/>
            <a:ext cx="8059817" cy="780574"/>
          </a:xfrm>
          <a:prstGeom prst="rect">
            <a:avLst/>
          </a:prstGeom>
          <a:solidFill>
            <a:srgbClr val="5F5153"/>
          </a:solidFill>
          <a:ln/>
        </p:spPr>
        <p:txBody>
          <a:bodyPr/>
          <a:lstStyle/>
          <a:p>
            <a:endParaRPr lang="uk-UA"/>
          </a:p>
        </p:txBody>
      </p:sp>
      <p:sp>
        <p:nvSpPr>
          <p:cNvPr id="27" name="Shape 24"/>
          <p:cNvSpPr/>
          <p:nvPr/>
        </p:nvSpPr>
        <p:spPr>
          <a:xfrm>
            <a:off x="6028492" y="5734645"/>
            <a:ext cx="8059817" cy="15240"/>
          </a:xfrm>
          <a:prstGeom prst="roundRect">
            <a:avLst>
              <a:gd name="adj" fmla="val 133398"/>
            </a:avLst>
          </a:prstGeom>
          <a:solidFill>
            <a:srgbClr val="786A6C"/>
          </a:solidFill>
          <a:ln/>
        </p:spPr>
        <p:txBody>
          <a:bodyPr/>
          <a:lstStyle/>
          <a:p>
            <a:endParaRPr lang="uk-UA"/>
          </a:p>
        </p:txBody>
      </p:sp>
      <p:sp>
        <p:nvSpPr>
          <p:cNvPr id="28" name="Text 25"/>
          <p:cNvSpPr/>
          <p:nvPr/>
        </p:nvSpPr>
        <p:spPr>
          <a:xfrm>
            <a:off x="6163985" y="5870138"/>
            <a:ext cx="1694140" cy="211693"/>
          </a:xfrm>
          <a:prstGeom prst="rect">
            <a:avLst/>
          </a:prstGeom>
          <a:noFill/>
          <a:ln/>
        </p:spPr>
        <p:txBody>
          <a:bodyPr wrap="none" lIns="0" tIns="0" rIns="0" bIns="0" rtlCol="0" anchor="t"/>
          <a:lstStyle/>
          <a:p>
            <a:pPr marL="0" indent="0" algn="l">
              <a:lnSpc>
                <a:spcPts val="1650"/>
              </a:lnSpc>
              <a:buNone/>
            </a:pPr>
            <a:r>
              <a:rPr lang="en-US" sz="1300" b="1" dirty="0">
                <a:solidFill>
                  <a:srgbClr val="D3C9C5"/>
                </a:solidFill>
                <a:latin typeface="Noto Serif HK Bold" pitchFamily="34" charset="0"/>
                <a:ea typeface="Noto Serif HK Bold" pitchFamily="34" charset="-122"/>
                <a:cs typeface="Noto Serif HK Bold" pitchFamily="34" charset="-120"/>
              </a:rPr>
              <a:t>Процедури</a:t>
            </a:r>
            <a:endParaRPr lang="en-US" sz="1300" dirty="0"/>
          </a:p>
        </p:txBody>
      </p:sp>
      <p:sp>
        <p:nvSpPr>
          <p:cNvPr id="29" name="Text 26"/>
          <p:cNvSpPr/>
          <p:nvPr/>
        </p:nvSpPr>
        <p:spPr>
          <a:xfrm>
            <a:off x="6163985" y="6163032"/>
            <a:ext cx="7788831" cy="21669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Дотримання строків повідомлень критично для претензій</a:t>
            </a:r>
            <a:endParaRPr lang="en-US" sz="1050" dirty="0"/>
          </a:p>
        </p:txBody>
      </p:sp>
      <p:sp>
        <p:nvSpPr>
          <p:cNvPr id="30" name="Text 27"/>
          <p:cNvSpPr/>
          <p:nvPr/>
        </p:nvSpPr>
        <p:spPr>
          <a:xfrm>
            <a:off x="6140593" y="6792873"/>
            <a:ext cx="8059817" cy="866775"/>
          </a:xfrm>
          <a:prstGeom prst="rect">
            <a:avLst/>
          </a:prstGeom>
          <a:noFill/>
          <a:ln/>
        </p:spPr>
        <p:txBody>
          <a:bodyPr wrap="square" lIns="0" tIns="0" rIns="0" bIns="0" rtlCol="0" anchor="t"/>
          <a:lstStyle/>
          <a:p>
            <a:pPr marL="0" indent="0" algn="l">
              <a:lnSpc>
                <a:spcPts val="1700"/>
              </a:lnSpc>
              <a:buNone/>
            </a:pPr>
            <a:r>
              <a:rPr lang="en-US" dirty="0">
                <a:solidFill>
                  <a:srgbClr val="D3C9C5"/>
                </a:solidFill>
                <a:latin typeface="Noto Serif HK" pitchFamily="34" charset="0"/>
                <a:ea typeface="Noto Serif HK" pitchFamily="34" charset="-122"/>
                <a:cs typeface="Noto Serif HK" pitchFamily="34" charset="-120"/>
              </a:rPr>
              <a:t>Успішне управління ризиками в будівельних контрактах FIDIC вимагає глибокого розуміння контрактних механізмів, проактивного підходу до ідентифікації загроз та чіткого дотримання процедурних вимог. Правильний вибір форми контракту та справедливий розподіл ризиків створюють основу для взаємовигідної співпраці та успішної реалізації проекту.</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45268"/>
            <a:ext cx="7556421" cy="1860233"/>
          </a:xfrm>
          <a:prstGeom prst="rect">
            <a:avLst/>
          </a:prstGeom>
          <a:noFill/>
          <a:ln/>
        </p:spPr>
        <p:txBody>
          <a:bodyPr wrap="squar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Порівняння </a:t>
            </a:r>
            <a:r>
              <a:rPr kumimoji="0" lang="en-US" sz="3900" b="1" i="0" u="none" strike="noStrike" kern="1200" cap="none" spc="0" normalizeH="0" baseline="0" noProof="0" dirty="0" err="1">
                <a:ln>
                  <a:noFill/>
                </a:ln>
                <a:solidFill>
                  <a:srgbClr val="FFF8F5"/>
                </a:solidFill>
                <a:effectLst/>
                <a:uLnTx/>
                <a:uFillTx/>
                <a:latin typeface="Noto Serif HK Bold" pitchFamily="34" charset="0"/>
                <a:ea typeface="Noto Serif HK Bold" pitchFamily="34" charset="-122"/>
                <a:cs typeface="Noto Serif HK Bold" pitchFamily="34" charset="-120"/>
              </a:rPr>
              <a:t>міжнародних</a:t>
            </a: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a:t>
            </a:r>
            <a:r>
              <a:rPr kumimoji="0" lang="en-US" sz="3900" b="1" i="0" u="none" strike="noStrike" kern="1200" cap="none" spc="0" normalizeH="0" baseline="0" noProof="0" dirty="0" err="1">
                <a:ln>
                  <a:noFill/>
                </a:ln>
                <a:solidFill>
                  <a:srgbClr val="FFF8F5"/>
                </a:solidFill>
                <a:effectLst/>
                <a:uLnTx/>
                <a:uFillTx/>
                <a:latin typeface="Noto Serif HK Bold" pitchFamily="34" charset="0"/>
                <a:ea typeface="Noto Serif HK Bold" pitchFamily="34" charset="-122"/>
                <a:cs typeface="Noto Serif HK Bold" pitchFamily="34" charset="-120"/>
              </a:rPr>
              <a:t>стандартів</a:t>
            </a: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будівельних контрактів</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4303157"/>
            <a:ext cx="3969425"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uk-UA" sz="31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Проформи </a:t>
            </a:r>
            <a:r>
              <a:rPr kumimoji="0" lang="en-US" sz="31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FIDIC, NEC4, JCT</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793790" y="5096947"/>
            <a:ext cx="5044202"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793790" y="5766673"/>
            <a:ext cx="7556421"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2241" y="537805"/>
            <a:ext cx="7242691" cy="611148"/>
          </a:xfrm>
          <a:prstGeom prst="rect">
            <a:avLst/>
          </a:prstGeom>
          <a:noFill/>
          <a:ln/>
        </p:spPr>
        <p:txBody>
          <a:bodyPr wrap="none" lIns="0" tIns="0" rIns="0" bIns="0" rtlCol="0" anchor="t"/>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NEC4: Структура контракту</a:t>
            </a:r>
            <a:endPar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82241" y="1833324"/>
            <a:ext cx="6435209" cy="5861685"/>
          </a:xfrm>
          <a:prstGeom prst="roundRect">
            <a:avLst>
              <a:gd name="adj" fmla="val 1872"/>
            </a:avLst>
          </a:prstGeom>
          <a:solidFill>
            <a:srgbClr val="40323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782241" y="1810464"/>
            <a:ext cx="6435209" cy="91440"/>
          </a:xfrm>
          <a:prstGeom prst="roundRect">
            <a:avLst>
              <a:gd name="adj" fmla="val 32083"/>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3706475" y="1540073"/>
            <a:ext cx="586621" cy="586621"/>
          </a:xfrm>
          <a:prstGeom prst="roundRect">
            <a:avLst>
              <a:gd name="adj" fmla="val 155876"/>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3882450" y="1686758"/>
            <a:ext cx="234672" cy="293251"/>
          </a:xfrm>
          <a:prstGeom prst="rect">
            <a:avLst/>
          </a:prstGeom>
          <a:noFill/>
          <a:ln/>
        </p:spPr>
        <p:txBody>
          <a:bodyPr wrap="none" lIns="0" tIns="0" rIns="0" bIns="0" rtlCol="0" anchor="t"/>
          <a:lstStyle/>
          <a:p>
            <a:pPr marL="0" marR="0" lvl="0" indent="0" algn="l" defTabSz="914400" rtl="0" eaLnBrk="1" fontAlgn="auto" latinLnBrk="0" hangingPunct="1">
              <a:lnSpc>
                <a:spcPts val="295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1000601" y="2322195"/>
            <a:ext cx="3776186" cy="305514"/>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Основні умови (Core Clauses)</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1000601" y="2744986"/>
            <a:ext cx="5998488" cy="625793"/>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Вони є обов'язковою частиною кожного контракту NEC4 і включають:</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1000601" y="3488055"/>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General – Загальні положення.</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1000601" y="3869293"/>
            <a:ext cx="5998488" cy="625793"/>
          </a:xfrm>
          <a:prstGeom prst="rect">
            <a:avLst/>
          </a:prstGeom>
          <a:noFill/>
          <a:ln/>
        </p:spPr>
        <p:txBody>
          <a:bodyPr wrap="squar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2"/>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The Contractor's main responsibilities – Основні обов'язки підрядника.</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1000601" y="4563428"/>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3"/>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Time – Управління часом, графік робіт.</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p:cNvSpPr/>
          <p:nvPr/>
        </p:nvSpPr>
        <p:spPr>
          <a:xfrm>
            <a:off x="1000601" y="4944666"/>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4"/>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Quality management – Управління якістю.</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1000601" y="5325904"/>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5"/>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Payment – Порядок оплати.</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1000601" y="5707142"/>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6"/>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Compensation events – Компенсаційні події.</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p:cNvSpPr/>
          <p:nvPr/>
        </p:nvSpPr>
        <p:spPr>
          <a:xfrm>
            <a:off x="1000601" y="6088380"/>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7"/>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Title – Питання права власності.</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4"/>
          <p:cNvSpPr/>
          <p:nvPr/>
        </p:nvSpPr>
        <p:spPr>
          <a:xfrm>
            <a:off x="1000601" y="6469618"/>
            <a:ext cx="5998488" cy="625793"/>
          </a:xfrm>
          <a:prstGeom prst="rect">
            <a:avLst/>
          </a:prstGeom>
          <a:noFill/>
          <a:ln/>
        </p:spPr>
        <p:txBody>
          <a:bodyPr wrap="squar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8"/>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Liabilities and insurance – Відповідальність і страхування.</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000601" y="7163753"/>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 typeface="+mj-lt"/>
              <a:buAutoNum type="arabicPeriod" startAt="9"/>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Termination – Розірвання контракту.</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7412950" y="1833324"/>
            <a:ext cx="6435209" cy="5861685"/>
          </a:xfrm>
          <a:prstGeom prst="roundRect">
            <a:avLst>
              <a:gd name="adj" fmla="val 1872"/>
            </a:avLst>
          </a:prstGeom>
          <a:solidFill>
            <a:srgbClr val="40323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7412950" y="1810464"/>
            <a:ext cx="6435209" cy="91440"/>
          </a:xfrm>
          <a:prstGeom prst="roundRect">
            <a:avLst>
              <a:gd name="adj" fmla="val 32083"/>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8"/>
          <p:cNvSpPr/>
          <p:nvPr/>
        </p:nvSpPr>
        <p:spPr>
          <a:xfrm>
            <a:off x="10337185" y="1540073"/>
            <a:ext cx="586621" cy="586621"/>
          </a:xfrm>
          <a:prstGeom prst="roundRect">
            <a:avLst>
              <a:gd name="adj" fmla="val 155876"/>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10513159" y="1686758"/>
            <a:ext cx="234672" cy="293251"/>
          </a:xfrm>
          <a:prstGeom prst="rect">
            <a:avLst/>
          </a:prstGeom>
          <a:noFill/>
          <a:ln/>
        </p:spPr>
        <p:txBody>
          <a:bodyPr wrap="none" lIns="0" tIns="0" rIns="0" bIns="0" rtlCol="0" anchor="t"/>
          <a:lstStyle/>
          <a:p>
            <a:pPr marL="0" marR="0" lvl="0" indent="0" algn="l" defTabSz="914400" rtl="0" eaLnBrk="1" fontAlgn="auto" latinLnBrk="0" hangingPunct="1">
              <a:lnSpc>
                <a:spcPts val="295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20"/>
          <p:cNvSpPr/>
          <p:nvPr/>
        </p:nvSpPr>
        <p:spPr>
          <a:xfrm>
            <a:off x="7631311" y="2322195"/>
            <a:ext cx="3631525" cy="305514"/>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Головні опції (Main Options)</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7631311" y="2744986"/>
            <a:ext cx="5998488" cy="625793"/>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Кожен контракт NEC4 має вибір основної опції, що визначає механізм ціноутворення та розподілу ризиків:</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 22"/>
          <p:cNvSpPr/>
          <p:nvPr/>
        </p:nvSpPr>
        <p:spPr>
          <a:xfrm>
            <a:off x="7631311" y="3488055"/>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Option A – Ціна за фіксовану суму (Lump Sum).</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3"/>
          <p:cNvSpPr/>
          <p:nvPr/>
        </p:nvSpPr>
        <p:spPr>
          <a:xfrm>
            <a:off x="7631311" y="3869293"/>
            <a:ext cx="5998488" cy="312896"/>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Option B – Ціна за обмір (Re-measurement Contract).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7631311" y="4250531"/>
            <a:ext cx="5998488" cy="625793"/>
          </a:xfrm>
          <a:prstGeom prst="rect">
            <a:avLst/>
          </a:prstGeom>
          <a:noFill/>
          <a:ln/>
        </p:spPr>
        <p:txBody>
          <a:bodyPr wrap="squar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Option C – Контракт із цільовою вартістю (Target Cost Contract).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 25"/>
          <p:cNvSpPr/>
          <p:nvPr/>
        </p:nvSpPr>
        <p:spPr>
          <a:xfrm>
            <a:off x="7631311" y="4944666"/>
            <a:ext cx="5998488" cy="625793"/>
          </a:xfrm>
          <a:prstGeom prst="rect">
            <a:avLst/>
          </a:prstGeom>
          <a:noFill/>
          <a:ln/>
        </p:spPr>
        <p:txBody>
          <a:bodyPr wrap="squar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Option D – Контракт з компенсацією витрат + винагорода (Cost Reimbursable Contract).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 26"/>
          <p:cNvSpPr/>
          <p:nvPr/>
        </p:nvSpPr>
        <p:spPr>
          <a:xfrm>
            <a:off x="7631311" y="5638800"/>
            <a:ext cx="5998488" cy="625793"/>
          </a:xfrm>
          <a:prstGeom prst="rect">
            <a:avLst/>
          </a:prstGeom>
          <a:noFill/>
          <a:ln/>
        </p:spPr>
        <p:txBody>
          <a:bodyPr wrap="squar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Option E – Контракт з покриттям усіх витрат (Cost plus Fee Contract).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7631311" y="6332934"/>
            <a:ext cx="5998488" cy="625793"/>
          </a:xfrm>
          <a:prstGeom prst="rect">
            <a:avLst/>
          </a:prstGeom>
          <a:noFill/>
          <a:ln/>
        </p:spPr>
        <p:txBody>
          <a:bodyPr wrap="squar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Option F – Управлінський контракт (Management Contract).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51366" y="310277"/>
            <a:ext cx="7877413" cy="352663"/>
          </a:xfrm>
          <a:prstGeom prst="rect">
            <a:avLst/>
          </a:prstGeom>
          <a:noFill/>
          <a:ln/>
        </p:spPr>
        <p:txBody>
          <a:bodyPr wrap="none" lIns="0" tIns="0" rIns="0" bIns="0" rtlCol="0" anchor="t"/>
          <a:lstStyle/>
          <a:p>
            <a:pPr>
              <a:lnSpc>
                <a:spcPts val="2750"/>
              </a:lnSpc>
            </a:pPr>
            <a:r>
              <a:rPr lang="en-US" sz="2200" b="1" dirty="0">
                <a:solidFill>
                  <a:srgbClr val="FFF8F5"/>
                </a:solidFill>
                <a:latin typeface="Noto Serif HK Bold" pitchFamily="34" charset="0"/>
                <a:ea typeface="Noto Serif HK Bold" pitchFamily="34" charset="-122"/>
                <a:cs typeface="Noto Serif HK Bold" pitchFamily="34" charset="-120"/>
              </a:rPr>
              <a:t>Загальні </a:t>
            </a:r>
            <a:r>
              <a:rPr lang="en-US" sz="2200" b="1" dirty="0" err="1">
                <a:solidFill>
                  <a:srgbClr val="FFF8F5"/>
                </a:solidFill>
                <a:latin typeface="Noto Serif HK Bold" pitchFamily="34" charset="0"/>
                <a:ea typeface="Noto Serif HK Bold" pitchFamily="34" charset="-122"/>
                <a:cs typeface="Noto Serif HK Bold" pitchFamily="34" charset="-120"/>
              </a:rPr>
              <a:t>принципи</a:t>
            </a:r>
            <a:r>
              <a:rPr lang="en-US" sz="2200" b="1" dirty="0">
                <a:solidFill>
                  <a:srgbClr val="FFF8F5"/>
                </a:solidFill>
                <a:latin typeface="Noto Serif HK Bold" pitchFamily="34" charset="0"/>
                <a:ea typeface="Noto Serif HK Bold" pitchFamily="34" charset="-122"/>
                <a:cs typeface="Noto Serif HK Bold" pitchFamily="34" charset="-120"/>
              </a:rPr>
              <a:t> </a:t>
            </a:r>
            <a:r>
              <a:rPr lang="en-US" sz="2200" b="1" dirty="0" err="1">
                <a:solidFill>
                  <a:srgbClr val="FFF8F5"/>
                </a:solidFill>
                <a:latin typeface="Noto Serif HK Bold" pitchFamily="34" charset="0"/>
                <a:ea typeface="Noto Serif HK Bold" pitchFamily="34" charset="-122"/>
                <a:cs typeface="Noto Serif HK Bold" pitchFamily="34" charset="-120"/>
              </a:rPr>
              <a:t>ризик-менеджменту</a:t>
            </a:r>
            <a:r>
              <a:rPr lang="uk-UA" sz="2200" b="1" dirty="0">
                <a:solidFill>
                  <a:srgbClr val="FFF8F5"/>
                </a:solidFill>
                <a:latin typeface="Noto Serif HK Bold" pitchFamily="34" charset="0"/>
                <a:ea typeface="Noto Serif HK Bold" pitchFamily="34" charset="-122"/>
                <a:cs typeface="Noto Serif HK Bold" pitchFamily="34" charset="-120"/>
              </a:rPr>
              <a:t> </a:t>
            </a:r>
            <a:r>
              <a:rPr lang="ru-RU" b="1" dirty="0">
                <a:solidFill>
                  <a:schemeClr val="bg1"/>
                </a:solidFill>
              </a:rPr>
              <a:t>ДСТУ ISO 31000:2018 Менеджмент </a:t>
            </a:r>
            <a:r>
              <a:rPr lang="ru-RU" b="1" dirty="0" err="1">
                <a:solidFill>
                  <a:schemeClr val="bg1"/>
                </a:solidFill>
              </a:rPr>
              <a:t>ризиків</a:t>
            </a:r>
            <a:r>
              <a:rPr lang="ru-RU" b="1" dirty="0">
                <a:solidFill>
                  <a:schemeClr val="bg1"/>
                </a:solidFill>
              </a:rPr>
              <a:t>. </a:t>
            </a:r>
            <a:r>
              <a:rPr lang="ru-RU" b="1" dirty="0" err="1">
                <a:solidFill>
                  <a:schemeClr val="bg1"/>
                </a:solidFill>
              </a:rPr>
              <a:t>Принципи</a:t>
            </a:r>
            <a:r>
              <a:rPr lang="ru-RU" b="1" dirty="0">
                <a:solidFill>
                  <a:schemeClr val="bg1"/>
                </a:solidFill>
              </a:rPr>
              <a:t> та </a:t>
            </a:r>
            <a:r>
              <a:rPr lang="ru-RU" b="1" dirty="0" err="1">
                <a:solidFill>
                  <a:schemeClr val="bg1"/>
                </a:solidFill>
              </a:rPr>
              <a:t>настанови</a:t>
            </a:r>
            <a:r>
              <a:rPr lang="ru-RU" b="1" dirty="0">
                <a:solidFill>
                  <a:schemeClr val="bg1"/>
                </a:solidFill>
              </a:rPr>
              <a:t> (ISO 31000:2018, IDT</a:t>
            </a:r>
            <a:r>
              <a:rPr lang="ru-RU" dirty="0">
                <a:solidFill>
                  <a:schemeClr val="bg1"/>
                </a:solidFill>
              </a:rPr>
              <a:t>)</a:t>
            </a:r>
            <a:endParaRPr lang="en-US" sz="2200" dirty="0"/>
          </a:p>
        </p:txBody>
      </p:sp>
      <p:sp>
        <p:nvSpPr>
          <p:cNvPr id="3" name="Text 1"/>
          <p:cNvSpPr/>
          <p:nvPr/>
        </p:nvSpPr>
        <p:spPr>
          <a:xfrm>
            <a:off x="451366" y="944880"/>
            <a:ext cx="2170271" cy="211574"/>
          </a:xfrm>
          <a:prstGeom prst="rect">
            <a:avLst/>
          </a:prstGeom>
          <a:noFill/>
          <a:ln/>
        </p:spPr>
        <p:txBody>
          <a:bodyPr wrap="none" lIns="0" tIns="0" rIns="0" bIns="0" rtlCol="0" anchor="t"/>
          <a:lstStyle/>
          <a:p>
            <a:pPr marL="0" indent="0" algn="l">
              <a:lnSpc>
                <a:spcPts val="1650"/>
              </a:lnSpc>
              <a:buNone/>
            </a:pPr>
            <a:r>
              <a:rPr lang="en-US" sz="1300" b="1" dirty="0" err="1">
                <a:solidFill>
                  <a:srgbClr val="FFF8F5"/>
                </a:solidFill>
                <a:latin typeface="Noto Serif HK Bold" pitchFamily="34" charset="0"/>
                <a:ea typeface="Noto Serif HK Bold" pitchFamily="34" charset="-122"/>
                <a:cs typeface="Noto Serif HK Bold" pitchFamily="34" charset="-120"/>
              </a:rPr>
              <a:t>Фундаментальні</a:t>
            </a:r>
            <a:r>
              <a:rPr lang="en-US" sz="1300" b="1" dirty="0">
                <a:solidFill>
                  <a:srgbClr val="FFF8F5"/>
                </a:solidFill>
                <a:latin typeface="Noto Serif HK Bold" pitchFamily="34" charset="0"/>
                <a:ea typeface="Noto Serif HK Bold" pitchFamily="34" charset="-122"/>
                <a:cs typeface="Noto Serif HK Bold" pitchFamily="34" charset="-120"/>
              </a:rPr>
              <a:t> засади</a:t>
            </a:r>
            <a:endParaRPr lang="en-US" sz="1300" dirty="0"/>
          </a:p>
        </p:txBody>
      </p:sp>
      <p:sp>
        <p:nvSpPr>
          <p:cNvPr id="4" name="Text 2"/>
          <p:cNvSpPr/>
          <p:nvPr/>
        </p:nvSpPr>
        <p:spPr>
          <a:xfrm>
            <a:off x="451366" y="1269205"/>
            <a:ext cx="5325904" cy="1281489"/>
          </a:xfrm>
          <a:prstGeom prst="rect">
            <a:avLst/>
          </a:prstGeom>
          <a:noFill/>
          <a:ln/>
        </p:spPr>
        <p:txBody>
          <a:bodyPr wrap="square" lIns="0" tIns="0" rIns="0" bIns="0" rtlCol="0" anchor="t"/>
          <a:lstStyle/>
          <a:p>
            <a:pPr marL="0" indent="0" algn="l">
              <a:lnSpc>
                <a:spcPct val="150000"/>
              </a:lnSpc>
              <a:buNone/>
            </a:pPr>
            <a:r>
              <a:rPr lang="en-US" sz="2400" dirty="0">
                <a:solidFill>
                  <a:srgbClr val="D3C9C5"/>
                </a:solidFill>
                <a:latin typeface="Noto Serif HK" pitchFamily="34" charset="0"/>
                <a:ea typeface="Noto Serif HK" pitchFamily="34" charset="-122"/>
                <a:cs typeface="Noto Serif HK" pitchFamily="34" charset="-120"/>
              </a:rPr>
              <a:t>Міжнародний стандарт ISO 31000 встановлює єдині принципи та рамки для ефективного управління ризиками в організаціях будь-якого типу та розміру.</a:t>
            </a:r>
            <a:endParaRPr lang="en-US" sz="2400" dirty="0"/>
          </a:p>
        </p:txBody>
      </p:sp>
      <p:sp>
        <p:nvSpPr>
          <p:cNvPr id="5" name="Text 3"/>
          <p:cNvSpPr/>
          <p:nvPr/>
        </p:nvSpPr>
        <p:spPr>
          <a:xfrm>
            <a:off x="183739" y="4739259"/>
            <a:ext cx="5325904" cy="360998"/>
          </a:xfrm>
          <a:prstGeom prst="rect">
            <a:avLst/>
          </a:prstGeom>
          <a:noFill/>
          <a:ln/>
        </p:spPr>
        <p:txBody>
          <a:bodyPr wrap="square" lIns="0" tIns="0" rIns="0" bIns="0" rtlCol="0" anchor="t"/>
          <a:lstStyle/>
          <a:p>
            <a:pPr marL="0" indent="0" algn="ctr">
              <a:lnSpc>
                <a:spcPct val="150000"/>
              </a:lnSpc>
              <a:buNone/>
            </a:pPr>
            <a:r>
              <a:rPr lang="en-US" sz="2000" dirty="0">
                <a:solidFill>
                  <a:srgbClr val="D3C9C5"/>
                </a:solidFill>
                <a:latin typeface="Noto Serif HK" pitchFamily="34" charset="0"/>
                <a:ea typeface="Noto Serif HK" pitchFamily="34" charset="-122"/>
                <a:cs typeface="Noto Serif HK" pitchFamily="34" charset="-120"/>
              </a:rPr>
              <a:t>Стандарт забезпечує систематичний підхід до ідентифікації, аналізу та обробки ризиків у всіх аспектах діяльності.</a:t>
            </a:r>
            <a:endParaRPr lang="en-US" sz="2000" dirty="0"/>
          </a:p>
        </p:txBody>
      </p:sp>
      <p:pic>
        <p:nvPicPr>
          <p:cNvPr id="6" name="Image 0" descr="preencoded.png"/>
          <p:cNvPicPr>
            <a:picLocks noChangeAspect="1"/>
          </p:cNvPicPr>
          <p:nvPr/>
        </p:nvPicPr>
        <p:blipFill>
          <a:blip r:embed="rId3"/>
          <a:stretch>
            <a:fillRect/>
          </a:stretch>
        </p:blipFill>
        <p:spPr>
          <a:xfrm>
            <a:off x="6060162" y="959048"/>
            <a:ext cx="7222569" cy="7222569"/>
          </a:xfrm>
          <a:prstGeom prst="rect">
            <a:avLst/>
          </a:prstGeom>
        </p:spPr>
      </p:pic>
      <p:sp>
        <p:nvSpPr>
          <p:cNvPr id="7" name="Shape 4"/>
          <p:cNvSpPr/>
          <p:nvPr/>
        </p:nvSpPr>
        <p:spPr>
          <a:xfrm>
            <a:off x="451366" y="8435459"/>
            <a:ext cx="4500682" cy="830461"/>
          </a:xfrm>
          <a:prstGeom prst="roundRect">
            <a:avLst>
              <a:gd name="adj" fmla="val 2038"/>
            </a:avLst>
          </a:prstGeom>
          <a:solidFill>
            <a:srgbClr val="5F5153"/>
          </a:solidFill>
          <a:ln/>
        </p:spPr>
        <p:txBody>
          <a:bodyPr/>
          <a:lstStyle/>
          <a:p>
            <a:endParaRPr lang="uk-UA"/>
          </a:p>
        </p:txBody>
      </p:sp>
      <p:sp>
        <p:nvSpPr>
          <p:cNvPr id="8" name="Text 5"/>
          <p:cNvSpPr/>
          <p:nvPr/>
        </p:nvSpPr>
        <p:spPr>
          <a:xfrm>
            <a:off x="564118" y="8548211"/>
            <a:ext cx="1410653" cy="176332"/>
          </a:xfrm>
          <a:prstGeom prst="rect">
            <a:avLst/>
          </a:prstGeom>
          <a:noFill/>
          <a:ln/>
        </p:spPr>
        <p:txBody>
          <a:bodyPr wrap="none" lIns="0" tIns="0" rIns="0" bIns="0" rtlCol="0" anchor="t"/>
          <a:lstStyle/>
          <a:p>
            <a:pPr marL="0" indent="0" algn="l">
              <a:lnSpc>
                <a:spcPts val="1350"/>
              </a:lnSpc>
              <a:buNone/>
            </a:pPr>
            <a:r>
              <a:rPr lang="en-US" sz="1100" b="1" dirty="0">
                <a:solidFill>
                  <a:srgbClr val="D3C9C5"/>
                </a:solidFill>
                <a:latin typeface="Noto Serif HK Bold" pitchFamily="34" charset="0"/>
                <a:ea typeface="Noto Serif HK Bold" pitchFamily="34" charset="-122"/>
                <a:cs typeface="Noto Serif HK Bold" pitchFamily="34" charset="-120"/>
              </a:rPr>
              <a:t>Інтеграція</a:t>
            </a:r>
            <a:endParaRPr lang="en-US" sz="1100" dirty="0"/>
          </a:p>
        </p:txBody>
      </p:sp>
      <p:sp>
        <p:nvSpPr>
          <p:cNvPr id="9" name="Text 6"/>
          <p:cNvSpPr/>
          <p:nvPr/>
        </p:nvSpPr>
        <p:spPr>
          <a:xfrm>
            <a:off x="564118" y="8792170"/>
            <a:ext cx="4275177" cy="360998"/>
          </a:xfrm>
          <a:prstGeom prst="rect">
            <a:avLst/>
          </a:prstGeom>
          <a:noFill/>
          <a:ln/>
        </p:spPr>
        <p:txBody>
          <a:bodyPr wrap="square" lIns="0" tIns="0" rIns="0" bIns="0" rtlCol="0" anchor="t"/>
          <a:lstStyle/>
          <a:p>
            <a:pPr marL="0" indent="0" algn="l">
              <a:lnSpc>
                <a:spcPts val="1400"/>
              </a:lnSpc>
              <a:buNone/>
            </a:pPr>
            <a:r>
              <a:rPr lang="en-US" sz="850" dirty="0">
                <a:solidFill>
                  <a:srgbClr val="D3C9C5"/>
                </a:solidFill>
                <a:latin typeface="Noto Serif HK" pitchFamily="34" charset="0"/>
                <a:ea typeface="Noto Serif HK" pitchFamily="34" charset="-122"/>
                <a:cs typeface="Noto Serif HK" pitchFamily="34" charset="-120"/>
              </a:rPr>
              <a:t>Управління ризиками є невід'ємною частиною всіх організаційних процесів</a:t>
            </a:r>
            <a:endParaRPr lang="en-US" sz="850" dirty="0"/>
          </a:p>
        </p:txBody>
      </p:sp>
      <p:sp>
        <p:nvSpPr>
          <p:cNvPr id="10" name="Shape 7"/>
          <p:cNvSpPr/>
          <p:nvPr/>
        </p:nvSpPr>
        <p:spPr>
          <a:xfrm>
            <a:off x="5064800" y="8435459"/>
            <a:ext cx="4500682" cy="830461"/>
          </a:xfrm>
          <a:prstGeom prst="roundRect">
            <a:avLst>
              <a:gd name="adj" fmla="val 2038"/>
            </a:avLst>
          </a:prstGeom>
          <a:solidFill>
            <a:srgbClr val="5F5153"/>
          </a:solidFill>
          <a:ln/>
        </p:spPr>
        <p:txBody>
          <a:bodyPr/>
          <a:lstStyle/>
          <a:p>
            <a:endParaRPr lang="uk-UA"/>
          </a:p>
        </p:txBody>
      </p:sp>
      <p:sp>
        <p:nvSpPr>
          <p:cNvPr id="11" name="Text 8"/>
          <p:cNvSpPr/>
          <p:nvPr/>
        </p:nvSpPr>
        <p:spPr>
          <a:xfrm>
            <a:off x="5177552" y="8548211"/>
            <a:ext cx="1410653" cy="176332"/>
          </a:xfrm>
          <a:prstGeom prst="rect">
            <a:avLst/>
          </a:prstGeom>
          <a:noFill/>
          <a:ln/>
        </p:spPr>
        <p:txBody>
          <a:bodyPr wrap="none" lIns="0" tIns="0" rIns="0" bIns="0" rtlCol="0" anchor="t"/>
          <a:lstStyle/>
          <a:p>
            <a:pPr marL="0" indent="0" algn="l">
              <a:lnSpc>
                <a:spcPts val="1350"/>
              </a:lnSpc>
              <a:buNone/>
            </a:pPr>
            <a:r>
              <a:rPr lang="en-US" sz="1100" b="1" dirty="0">
                <a:solidFill>
                  <a:srgbClr val="D3C9C5"/>
                </a:solidFill>
                <a:latin typeface="Noto Serif HK Bold" pitchFamily="34" charset="0"/>
                <a:ea typeface="Noto Serif HK Bold" pitchFamily="34" charset="-122"/>
                <a:cs typeface="Noto Serif HK Bold" pitchFamily="34" charset="-120"/>
              </a:rPr>
              <a:t>Структурованість</a:t>
            </a:r>
            <a:endParaRPr lang="en-US" sz="1100" dirty="0"/>
          </a:p>
        </p:txBody>
      </p:sp>
      <p:sp>
        <p:nvSpPr>
          <p:cNvPr id="12" name="Text 9"/>
          <p:cNvSpPr/>
          <p:nvPr/>
        </p:nvSpPr>
        <p:spPr>
          <a:xfrm>
            <a:off x="5177552" y="8792170"/>
            <a:ext cx="4275177" cy="180499"/>
          </a:xfrm>
          <a:prstGeom prst="rect">
            <a:avLst/>
          </a:prstGeom>
          <a:noFill/>
          <a:ln/>
        </p:spPr>
        <p:txBody>
          <a:bodyPr wrap="none" lIns="0" tIns="0" rIns="0" bIns="0" rtlCol="0" anchor="t"/>
          <a:lstStyle/>
          <a:p>
            <a:pPr marL="0" indent="0" algn="l">
              <a:lnSpc>
                <a:spcPts val="1400"/>
              </a:lnSpc>
              <a:buNone/>
            </a:pPr>
            <a:r>
              <a:rPr lang="en-US" sz="850" dirty="0">
                <a:solidFill>
                  <a:srgbClr val="D3C9C5"/>
                </a:solidFill>
                <a:latin typeface="Noto Serif HK" pitchFamily="34" charset="0"/>
                <a:ea typeface="Noto Serif HK" pitchFamily="34" charset="-122"/>
                <a:cs typeface="Noto Serif HK" pitchFamily="34" charset="-120"/>
              </a:rPr>
              <a:t>Систематичний та всебічний підхід до управління ризиками</a:t>
            </a:r>
            <a:endParaRPr lang="en-US" sz="850" dirty="0"/>
          </a:p>
        </p:txBody>
      </p:sp>
      <p:sp>
        <p:nvSpPr>
          <p:cNvPr id="13" name="Shape 10"/>
          <p:cNvSpPr/>
          <p:nvPr/>
        </p:nvSpPr>
        <p:spPr>
          <a:xfrm>
            <a:off x="9678233" y="8435459"/>
            <a:ext cx="4500801" cy="830461"/>
          </a:xfrm>
          <a:prstGeom prst="roundRect">
            <a:avLst>
              <a:gd name="adj" fmla="val 2038"/>
            </a:avLst>
          </a:prstGeom>
          <a:solidFill>
            <a:srgbClr val="5F5153"/>
          </a:solidFill>
          <a:ln/>
        </p:spPr>
        <p:txBody>
          <a:bodyPr/>
          <a:lstStyle/>
          <a:p>
            <a:endParaRPr lang="uk-UA"/>
          </a:p>
        </p:txBody>
      </p:sp>
      <p:sp>
        <p:nvSpPr>
          <p:cNvPr id="14" name="Text 11"/>
          <p:cNvSpPr/>
          <p:nvPr/>
        </p:nvSpPr>
        <p:spPr>
          <a:xfrm>
            <a:off x="9790986" y="8548211"/>
            <a:ext cx="1410653" cy="176332"/>
          </a:xfrm>
          <a:prstGeom prst="rect">
            <a:avLst/>
          </a:prstGeom>
          <a:noFill/>
          <a:ln/>
        </p:spPr>
        <p:txBody>
          <a:bodyPr wrap="none" lIns="0" tIns="0" rIns="0" bIns="0" rtlCol="0" anchor="t"/>
          <a:lstStyle/>
          <a:p>
            <a:pPr marL="0" indent="0" algn="l">
              <a:lnSpc>
                <a:spcPts val="1350"/>
              </a:lnSpc>
              <a:buNone/>
            </a:pPr>
            <a:r>
              <a:rPr lang="en-US" sz="1100" b="1" dirty="0">
                <a:solidFill>
                  <a:srgbClr val="D3C9C5"/>
                </a:solidFill>
                <a:latin typeface="Noto Serif HK Bold" pitchFamily="34" charset="0"/>
                <a:ea typeface="Noto Serif HK Bold" pitchFamily="34" charset="-122"/>
                <a:cs typeface="Noto Serif HK Bold" pitchFamily="34" charset="-120"/>
              </a:rPr>
              <a:t>Адаптивність</a:t>
            </a:r>
            <a:endParaRPr lang="en-US" sz="1100" dirty="0"/>
          </a:p>
        </p:txBody>
      </p:sp>
      <p:sp>
        <p:nvSpPr>
          <p:cNvPr id="15" name="Text 12"/>
          <p:cNvSpPr/>
          <p:nvPr/>
        </p:nvSpPr>
        <p:spPr>
          <a:xfrm>
            <a:off x="9790986" y="8792170"/>
            <a:ext cx="4275296" cy="180499"/>
          </a:xfrm>
          <a:prstGeom prst="rect">
            <a:avLst/>
          </a:prstGeom>
          <a:noFill/>
          <a:ln/>
        </p:spPr>
        <p:txBody>
          <a:bodyPr wrap="none" lIns="0" tIns="0" rIns="0" bIns="0" rtlCol="0" anchor="t"/>
          <a:lstStyle/>
          <a:p>
            <a:pPr marL="0" indent="0" algn="l">
              <a:lnSpc>
                <a:spcPts val="1400"/>
              </a:lnSpc>
              <a:buNone/>
            </a:pPr>
            <a:r>
              <a:rPr lang="en-US" sz="850" dirty="0">
                <a:solidFill>
                  <a:srgbClr val="D3C9C5"/>
                </a:solidFill>
                <a:latin typeface="Noto Serif HK" pitchFamily="34" charset="0"/>
                <a:ea typeface="Noto Serif HK" pitchFamily="34" charset="-122"/>
                <a:cs typeface="Noto Serif HK" pitchFamily="34" charset="-120"/>
              </a:rPr>
              <a:t>Врахування зовнішнього та внутрішнього контексту організації</a:t>
            </a:r>
            <a:endParaRPr lang="en-US" sz="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1272" y="447794"/>
            <a:ext cx="9066371" cy="508754"/>
          </a:xfrm>
          <a:prstGeom prst="rect">
            <a:avLst/>
          </a:prstGeom>
          <a:noFill/>
          <a:ln/>
        </p:spPr>
        <p:txBody>
          <a:bodyPr wrap="none" lIns="0" tIns="0" rIns="0" bIns="0" rtlCol="0" anchor="t"/>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NEC4: Додаткові опції (Secondary Options)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651272" y="1282184"/>
            <a:ext cx="13327856" cy="260509"/>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Використовуються для гнучкого налаштування контракту під конкретний проєкт:</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651272" y="1725811"/>
            <a:ext cx="4334113" cy="4519493"/>
          </a:xfrm>
          <a:prstGeom prst="roundRect">
            <a:avLst>
              <a:gd name="adj" fmla="val 564"/>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814030" y="1888569"/>
            <a:ext cx="2035493" cy="254437"/>
          </a:xfrm>
          <a:prstGeom prst="rect">
            <a:avLst/>
          </a:prstGeom>
          <a:noFill/>
          <a:ln/>
        </p:spPr>
        <p:txBody>
          <a:bodyPr wrap="non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Фінансові опції</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814030" y="2240637"/>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 – Коригування ціни на інфляцію.</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814030" y="2558058"/>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X3 – Погодження цільової вартості.</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814030" y="2875478"/>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X6 – Стимулюючі механізми.</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814030" y="3192899"/>
            <a:ext cx="4008596" cy="521017"/>
          </a:xfrm>
          <a:prstGeom prst="rect">
            <a:avLst/>
          </a:prstGeom>
          <a:noFill/>
          <a:ln/>
        </p:spPr>
        <p:txBody>
          <a:bodyPr wrap="squar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X7 – Відрахування за затримку (Liquidated Damages).</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814030" y="3770828"/>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X16 – Несплата/банкрутство.</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p:cNvSpPr/>
          <p:nvPr/>
        </p:nvSpPr>
        <p:spPr>
          <a:xfrm>
            <a:off x="5148143" y="1725811"/>
            <a:ext cx="4334113" cy="4519493"/>
          </a:xfrm>
          <a:prstGeom prst="roundRect">
            <a:avLst>
              <a:gd name="adj" fmla="val 564"/>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5310902" y="1888569"/>
            <a:ext cx="2375297" cy="254437"/>
          </a:xfrm>
          <a:prstGeom prst="rect">
            <a:avLst/>
          </a:prstGeom>
          <a:noFill/>
          <a:ln/>
        </p:spPr>
        <p:txBody>
          <a:bodyPr wrap="non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Управління проєктом</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5310902" y="2240637"/>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X4 – Дворівнева підрядність (subcontracting).</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5310902" y="2558058"/>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X5 – Відкладені/часткові проєкти.</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p:cNvSpPr/>
          <p:nvPr/>
        </p:nvSpPr>
        <p:spPr>
          <a:xfrm>
            <a:off x="5310902" y="2875478"/>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X9 – Мультипроєктне управління.</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4"/>
          <p:cNvSpPr/>
          <p:nvPr/>
        </p:nvSpPr>
        <p:spPr>
          <a:xfrm>
            <a:off x="5310902" y="3192899"/>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X12 – Участь декількох сторін.</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5310902" y="3510320"/>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X21 – Впровадження ранніх попереджень.</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5310902" y="3827740"/>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X22 – Альянс-підхід (Alliance Contracting).</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Shape 17"/>
          <p:cNvSpPr/>
          <p:nvPr/>
        </p:nvSpPr>
        <p:spPr>
          <a:xfrm>
            <a:off x="9645015" y="1725811"/>
            <a:ext cx="4334113" cy="4519493"/>
          </a:xfrm>
          <a:prstGeom prst="roundRect">
            <a:avLst>
              <a:gd name="adj" fmla="val 564"/>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9807773" y="1888569"/>
            <a:ext cx="2926794" cy="254437"/>
          </a:xfrm>
          <a:prstGeom prst="rect">
            <a:avLst/>
          </a:prstGeom>
          <a:noFill/>
          <a:ln/>
        </p:spPr>
        <p:txBody>
          <a:bodyPr wrap="non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Технічні та юридичні опції</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9"/>
          <p:cNvSpPr/>
          <p:nvPr/>
        </p:nvSpPr>
        <p:spPr>
          <a:xfrm>
            <a:off x="9807773" y="2240637"/>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X2 – Зміни законодавства.</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20"/>
          <p:cNvSpPr/>
          <p:nvPr/>
        </p:nvSpPr>
        <p:spPr>
          <a:xfrm>
            <a:off x="9807773" y="2558058"/>
            <a:ext cx="4008596" cy="521017"/>
          </a:xfrm>
          <a:prstGeom prst="rect">
            <a:avLst/>
          </a:prstGeom>
          <a:noFill/>
          <a:ln/>
        </p:spPr>
        <p:txBody>
          <a:bodyPr wrap="squar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X8 – Управління інформаційним моделюванням (BIM).</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9807773" y="3135987"/>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X10 – Управління інформацією.</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 22"/>
          <p:cNvSpPr/>
          <p:nvPr/>
        </p:nvSpPr>
        <p:spPr>
          <a:xfrm>
            <a:off x="9807773" y="3453408"/>
            <a:ext cx="4008596" cy="521017"/>
          </a:xfrm>
          <a:prstGeom prst="rect">
            <a:avLst/>
          </a:prstGeom>
          <a:noFill/>
          <a:ln/>
        </p:spPr>
        <p:txBody>
          <a:bodyPr wrap="squar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X11 – Збереження прав інтелектуальної власності.</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3"/>
          <p:cNvSpPr/>
          <p:nvPr/>
        </p:nvSpPr>
        <p:spPr>
          <a:xfrm>
            <a:off x="9807773" y="4031337"/>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X14 – Поділ ризиків.</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9807773" y="4348758"/>
            <a:ext cx="4008596" cy="521017"/>
          </a:xfrm>
          <a:prstGeom prst="rect">
            <a:avLst/>
          </a:prstGeom>
          <a:noFill/>
          <a:ln/>
        </p:spPr>
        <p:txBody>
          <a:bodyPr wrap="squar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X15 – Обмеження відповідальності за дефекти проєктування.</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 25"/>
          <p:cNvSpPr/>
          <p:nvPr/>
        </p:nvSpPr>
        <p:spPr>
          <a:xfrm>
            <a:off x="9807773" y="4926687"/>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X17 – Обмеження відповідальності.</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 26"/>
          <p:cNvSpPr/>
          <p:nvPr/>
        </p:nvSpPr>
        <p:spPr>
          <a:xfrm>
            <a:off x="9807773" y="5244108"/>
            <a:ext cx="400859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X18 – Додаткові гарантії.</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9807773" y="5561528"/>
            <a:ext cx="4008596" cy="521017"/>
          </a:xfrm>
          <a:prstGeom prst="rect">
            <a:avLst/>
          </a:prstGeom>
          <a:noFill/>
          <a:ln/>
        </p:spPr>
        <p:txBody>
          <a:bodyPr wrap="squar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X20 – Ключові показники ефективності (Performance Indicators).</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 28"/>
          <p:cNvSpPr/>
          <p:nvPr/>
        </p:nvSpPr>
        <p:spPr>
          <a:xfrm>
            <a:off x="651272" y="6428423"/>
            <a:ext cx="13327856" cy="275749"/>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Noto Serif HK" pitchFamily="34" charset="0"/>
                <a:ea typeface="Noto Serif HK" pitchFamily="34" charset="-122"/>
                <a:cs typeface="Noto Serif HK" pitchFamily="34" charset="-120"/>
              </a:rPr>
              <a:t>📌</a:t>
            </a: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Таким чином, NEC4 відрізняється від FIDIC чи JCT своєю гнучкою структурою:</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 29"/>
          <p:cNvSpPr/>
          <p:nvPr/>
        </p:nvSpPr>
        <p:spPr>
          <a:xfrm>
            <a:off x="651272" y="6887289"/>
            <a:ext cx="1332785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Core Clauses – завжди включені;</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651272" y="7204710"/>
            <a:ext cx="1332785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Main Options – вибираються залежно від моделі контракту;</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 31"/>
          <p:cNvSpPr/>
          <p:nvPr/>
        </p:nvSpPr>
        <p:spPr>
          <a:xfrm>
            <a:off x="651272" y="7522131"/>
            <a:ext cx="13327856" cy="260509"/>
          </a:xfrm>
          <a:prstGeom prst="rect">
            <a:avLst/>
          </a:prstGeom>
          <a:noFill/>
          <a:ln/>
        </p:spPr>
        <p:txBody>
          <a:bodyPr wrap="none" lIns="0" tIns="0" rIns="0" bIns="0" rtlCol="0" anchor="t"/>
          <a:lstStyle/>
          <a:p>
            <a:pPr marL="342900" marR="0" lvl="0" indent="-342900" algn="l" defTabSz="914400" rtl="0" eaLnBrk="1" fontAlgn="auto" latinLnBrk="0" hangingPunct="1">
              <a:lnSpc>
                <a:spcPts val="205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Secondary Options – дозволяють налаштувати контракт під конкретні потреби замовника/проєкту.</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5306" y="374928"/>
            <a:ext cx="6478548" cy="426006"/>
          </a:xfrm>
          <a:prstGeom prst="rect">
            <a:avLst/>
          </a:prstGeom>
          <a:noFill/>
          <a:ln/>
        </p:spPr>
        <p:txBody>
          <a:bodyPr wrap="none" lIns="0" tIns="0" rIns="0" bIns="0" rtlCol="0" anchor="t"/>
          <a:lstStyle/>
          <a:p>
            <a:pPr marL="0" marR="0" lvl="0" indent="0" algn="l" defTabSz="914400" rtl="0" eaLnBrk="1" fontAlgn="auto" latinLnBrk="0" hangingPunct="1">
              <a:lnSpc>
                <a:spcPts val="335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JCT Standard Building Contract (SBC)</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545306" y="1073587"/>
            <a:ext cx="13539788" cy="233363"/>
          </a:xfrm>
          <a:prstGeom prst="rect">
            <a:avLst/>
          </a:prstGeom>
          <a:noFill/>
          <a:ln/>
        </p:spPr>
        <p:txBody>
          <a:bodyPr wrap="none" lIns="0" tIns="0" rIns="0" bIns="0" rtlCol="0" anchor="t"/>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Noto Serif HK" pitchFamily="34" charset="0"/>
                <a:ea typeface="Noto Serif HK" pitchFamily="34" charset="-122"/>
                <a:cs typeface="Noto Serif HK" pitchFamily="34" charset="-120"/>
              </a:rPr>
              <a:t>📘</a:t>
            </a: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Стандартний будівельний контракт</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545306" y="1460302"/>
            <a:ext cx="13539788" cy="218123"/>
          </a:xfrm>
          <a:prstGeom prst="rect">
            <a:avLst/>
          </a:prstGeom>
          <a:noFill/>
          <a:ln/>
        </p:spPr>
        <p:txBody>
          <a:bodyPr wrap="none" lIns="0" tIns="0" rIns="0" bIns="0" rtlCol="0" anchor="t"/>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Цей контракт застосовується для традиційної моделі, коли замовник самостійно готує проєктну документацію, а підрядник виконує роботи.</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545306" y="1882854"/>
            <a:ext cx="2811423" cy="255627"/>
          </a:xfrm>
          <a:prstGeom prst="rect">
            <a:avLst/>
          </a:prstGeom>
          <a:noFill/>
          <a:ln/>
        </p:spPr>
        <p:txBody>
          <a:bodyPr wrap="non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Основні характеристики:</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545306" y="2342912"/>
            <a:ext cx="306705" cy="306705"/>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988338" y="2389703"/>
            <a:ext cx="1912501" cy="212884"/>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Сфера застосування:</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988338" y="2684383"/>
            <a:ext cx="13096756" cy="218123"/>
          </a:xfrm>
          <a:prstGeom prst="rect">
            <a:avLst/>
          </a:prstGeom>
          <a:noFill/>
          <a:ln/>
        </p:spPr>
        <p:txBody>
          <a:bodyPr wrap="none" lIns="0" tIns="0" rIns="0" bIns="0" rtlCol="0" anchor="t"/>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Великі та середні проєкти з детальною проєктною документацією.</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545306" y="3175159"/>
            <a:ext cx="306705" cy="306705"/>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988338" y="3221950"/>
            <a:ext cx="1704142" cy="212884"/>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Відповідальність:</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988338" y="3516630"/>
            <a:ext cx="13096756" cy="218123"/>
          </a:xfrm>
          <a:prstGeom prst="rect">
            <a:avLst/>
          </a:prstGeom>
          <a:noFill/>
          <a:ln/>
        </p:spPr>
        <p:txBody>
          <a:bodyPr wrap="none" lIns="0" tIns="0" rIns="0" bIns="0" rtlCol="0" anchor="t"/>
          <a:lstStyle/>
          <a:p>
            <a:pPr marL="342900" marR="0" lvl="0" indent="-342900" algn="l" defTabSz="914400" rtl="0" eaLnBrk="1" fontAlgn="auto" latinLnBrk="0" hangingPunct="1">
              <a:lnSpc>
                <a:spcPts val="1700"/>
              </a:lnSpc>
              <a:spcBef>
                <a:spcPts val="0"/>
              </a:spcBef>
              <a:spcAft>
                <a:spcPts val="0"/>
              </a:spcAft>
              <a:buClrTx/>
              <a:buSzPct val="100000"/>
              <a:buFontTx/>
              <a:buChar char="•"/>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Замовник відповідає за проєктування.</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p:cNvSpPr/>
          <p:nvPr/>
        </p:nvSpPr>
        <p:spPr>
          <a:xfrm>
            <a:off x="988338" y="3782378"/>
            <a:ext cx="13096756" cy="218123"/>
          </a:xfrm>
          <a:prstGeom prst="rect">
            <a:avLst/>
          </a:prstGeom>
          <a:noFill/>
          <a:ln/>
        </p:spPr>
        <p:txBody>
          <a:bodyPr wrap="none" lIns="0" tIns="0" rIns="0" bIns="0" rtlCol="0" anchor="t"/>
          <a:lstStyle/>
          <a:p>
            <a:pPr marL="342900" marR="0" lvl="0" indent="-342900" algn="l" defTabSz="914400" rtl="0" eaLnBrk="1" fontAlgn="auto" latinLnBrk="0" hangingPunct="1">
              <a:lnSpc>
                <a:spcPts val="1700"/>
              </a:lnSpc>
              <a:spcBef>
                <a:spcPts val="0"/>
              </a:spcBef>
              <a:spcAft>
                <a:spcPts val="0"/>
              </a:spcAft>
              <a:buClrTx/>
              <a:buSzPct val="100000"/>
              <a:buFontTx/>
              <a:buChar char="•"/>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 лише за виконання будівельних робіт.</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11"/>
          <p:cNvSpPr/>
          <p:nvPr/>
        </p:nvSpPr>
        <p:spPr>
          <a:xfrm>
            <a:off x="545306" y="4273153"/>
            <a:ext cx="306705" cy="306705"/>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988338" y="4319945"/>
            <a:ext cx="1704142" cy="212884"/>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Розрахунки:</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p:cNvSpPr/>
          <p:nvPr/>
        </p:nvSpPr>
        <p:spPr>
          <a:xfrm>
            <a:off x="988338" y="4614624"/>
            <a:ext cx="13096756" cy="218123"/>
          </a:xfrm>
          <a:prstGeom prst="rect">
            <a:avLst/>
          </a:prstGeom>
          <a:noFill/>
          <a:ln/>
        </p:spPr>
        <p:txBody>
          <a:bodyPr wrap="none" lIns="0" tIns="0" rIns="0" bIns="0" rtlCol="0" anchor="t"/>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Зазвичай на основі передбаченого кошторису (bill of quantities).</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hape 14"/>
          <p:cNvSpPr/>
          <p:nvPr/>
        </p:nvSpPr>
        <p:spPr>
          <a:xfrm>
            <a:off x="545306" y="5105400"/>
            <a:ext cx="306705" cy="306705"/>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988338" y="5152192"/>
            <a:ext cx="1704142" cy="212884"/>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Графік платежів:</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988338" y="5446871"/>
            <a:ext cx="13096756" cy="218123"/>
          </a:xfrm>
          <a:prstGeom prst="rect">
            <a:avLst/>
          </a:prstGeom>
          <a:noFill/>
          <a:ln/>
        </p:spPr>
        <p:txBody>
          <a:bodyPr wrap="none" lIns="0" tIns="0" rIns="0" bIns="0" rtlCol="0" anchor="t"/>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Проміжні та остаточні платежі після оцінки робіт інженером/архітектором.</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Shape 17"/>
          <p:cNvSpPr/>
          <p:nvPr/>
        </p:nvSpPr>
        <p:spPr>
          <a:xfrm>
            <a:off x="545306" y="5937647"/>
            <a:ext cx="306705" cy="306705"/>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988338" y="5984438"/>
            <a:ext cx="1708309" cy="212884"/>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Вирішення спорів:</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9"/>
          <p:cNvSpPr/>
          <p:nvPr/>
        </p:nvSpPr>
        <p:spPr>
          <a:xfrm>
            <a:off x="988338" y="6279118"/>
            <a:ext cx="13096756" cy="218123"/>
          </a:xfrm>
          <a:prstGeom prst="rect">
            <a:avLst/>
          </a:prstGeom>
          <a:noFill/>
          <a:ln/>
        </p:spPr>
        <p:txBody>
          <a:bodyPr wrap="none" lIns="0" tIns="0" rIns="0" bIns="0" rtlCol="0" anchor="t"/>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Ад'юдикація, арбітраж або суд.</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hape 20"/>
          <p:cNvSpPr/>
          <p:nvPr/>
        </p:nvSpPr>
        <p:spPr>
          <a:xfrm>
            <a:off x="545306" y="6769894"/>
            <a:ext cx="306705" cy="306705"/>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1"/>
          <p:cNvSpPr/>
          <p:nvPr/>
        </p:nvSpPr>
        <p:spPr>
          <a:xfrm>
            <a:off x="988338" y="6816685"/>
            <a:ext cx="1704142" cy="212884"/>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Варіанти:</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 22"/>
          <p:cNvSpPr/>
          <p:nvPr/>
        </p:nvSpPr>
        <p:spPr>
          <a:xfrm>
            <a:off x="988338" y="7111365"/>
            <a:ext cx="13096756" cy="218123"/>
          </a:xfrm>
          <a:prstGeom prst="rect">
            <a:avLst/>
          </a:prstGeom>
          <a:noFill/>
          <a:ln/>
        </p:spPr>
        <p:txBody>
          <a:bodyPr wrap="none" lIns="0" tIns="0" rIns="0" bIns="0" rtlCol="0" anchor="t"/>
          <a:lstStyle/>
          <a:p>
            <a:pPr marL="342900" marR="0" lvl="0" indent="-342900" algn="l" defTabSz="914400" rtl="0" eaLnBrk="1" fontAlgn="auto" latinLnBrk="0" hangingPunct="1">
              <a:lnSpc>
                <a:spcPts val="1700"/>
              </a:lnSpc>
              <a:spcBef>
                <a:spcPts val="0"/>
              </a:spcBef>
              <a:spcAft>
                <a:spcPts val="0"/>
              </a:spcAft>
              <a:buClrTx/>
              <a:buSzPct val="100000"/>
              <a:buFontTx/>
              <a:buChar char="•"/>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SBC/Q – з кошторисом (quantities).</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3"/>
          <p:cNvSpPr/>
          <p:nvPr/>
        </p:nvSpPr>
        <p:spPr>
          <a:xfrm>
            <a:off x="988338" y="7377113"/>
            <a:ext cx="13096756" cy="218123"/>
          </a:xfrm>
          <a:prstGeom prst="rect">
            <a:avLst/>
          </a:prstGeom>
          <a:noFill/>
          <a:ln/>
        </p:spPr>
        <p:txBody>
          <a:bodyPr wrap="none" lIns="0" tIns="0" rIns="0" bIns="0" rtlCol="0" anchor="t"/>
          <a:lstStyle/>
          <a:p>
            <a:pPr marL="342900" marR="0" lvl="0" indent="-342900" algn="l" defTabSz="914400" rtl="0" eaLnBrk="1" fontAlgn="auto" latinLnBrk="0" hangingPunct="1">
              <a:lnSpc>
                <a:spcPts val="1700"/>
              </a:lnSpc>
              <a:spcBef>
                <a:spcPts val="0"/>
              </a:spcBef>
              <a:spcAft>
                <a:spcPts val="0"/>
              </a:spcAft>
              <a:buClrTx/>
              <a:buSzPct val="100000"/>
              <a:buFontTx/>
              <a:buChar char="•"/>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SBC/XQ – без кошторису (without quantities).</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988338" y="7642860"/>
            <a:ext cx="13096756" cy="218123"/>
          </a:xfrm>
          <a:prstGeom prst="rect">
            <a:avLst/>
          </a:prstGeom>
          <a:noFill/>
          <a:ln/>
        </p:spPr>
        <p:txBody>
          <a:bodyPr wrap="none" lIns="0" tIns="0" rIns="0" bIns="0" rtlCol="0" anchor="t"/>
          <a:lstStyle/>
          <a:p>
            <a:pPr marL="342900" marR="0" lvl="0" indent="-342900" algn="l" defTabSz="914400" rtl="0" eaLnBrk="1" fontAlgn="auto" latinLnBrk="0" hangingPunct="1">
              <a:lnSpc>
                <a:spcPts val="1700"/>
              </a:lnSpc>
              <a:spcBef>
                <a:spcPts val="0"/>
              </a:spcBef>
              <a:spcAft>
                <a:spcPts val="0"/>
              </a:spcAft>
              <a:buClrTx/>
              <a:buSzPct val="100000"/>
              <a:buFontTx/>
              <a:buChar char="•"/>
              <a:tabLst/>
              <a:defRPr/>
            </a:pPr>
            <a:r>
              <a:rPr kumimoji="0" lang="en-US" sz="10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SBC/AQ – з приблизними кількісними показниками (approximate quantities).</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5907" y="402788"/>
            <a:ext cx="6137672" cy="457795"/>
          </a:xfrm>
          <a:prstGeom prst="rect">
            <a:avLst/>
          </a:prstGeom>
          <a:noFill/>
          <a:ln/>
        </p:spPr>
        <p:txBody>
          <a:bodyPr wrap="none" lIns="0" tIns="0" rIns="0" bIns="0" rtlCol="0" anchor="t"/>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JCT Design &amp; Build Contract (DB)</a:t>
            </a:r>
            <a:endParaRPr kumimoji="0" lang="en-US" sz="2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585907" y="1153478"/>
            <a:ext cx="13458587" cy="249555"/>
          </a:xfrm>
          <a:prstGeom prst="rect">
            <a:avLst/>
          </a:prstGeom>
          <a:noFill/>
          <a:ln/>
        </p:spPr>
        <p:txBody>
          <a:bodyPr wrap="non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Noto Serif HK" pitchFamily="34" charset="0"/>
                <a:ea typeface="Noto Serif HK" pitchFamily="34" charset="-122"/>
                <a:cs typeface="Noto Serif HK" pitchFamily="34" charset="-120"/>
              </a:rPr>
              <a:t>📘</a:t>
            </a: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Контракт на проєктування та будівництво JCT</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585907" y="1567815"/>
            <a:ext cx="13458587" cy="234315"/>
          </a:xfrm>
          <a:prstGeom prst="rect">
            <a:avLst/>
          </a:prstGeom>
          <a:noFill/>
          <a:ln/>
        </p:spPr>
        <p:txBody>
          <a:bodyPr wrap="non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Цей контракт передбачає, що підрядник бере на себе і проєктування, і будівництво.</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585907" y="2113359"/>
            <a:ext cx="3020973" cy="274677"/>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Основні характеристики:</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585907" y="2534483"/>
            <a:ext cx="6550581" cy="468630"/>
          </a:xfrm>
          <a:prstGeom prst="rect">
            <a:avLst/>
          </a:prstGeom>
          <a:noFill/>
          <a:ln/>
        </p:spPr>
        <p:txBody>
          <a:bodyPr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Сфера застосування:</a:t>
            </a: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проєкти, де замовнику зручніше передати відповідальність підряднику («єдина відповідальність»).</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585907" y="3054310"/>
            <a:ext cx="6550581" cy="234315"/>
          </a:xfrm>
          <a:prstGeom prst="rect">
            <a:avLst/>
          </a:prstGeom>
          <a:noFill/>
          <a:ln/>
        </p:spPr>
        <p:txBody>
          <a:bodyPr wrap="non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Відповідальність:</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585907" y="3339822"/>
            <a:ext cx="6550581" cy="234315"/>
          </a:xfrm>
          <a:prstGeom prst="rect">
            <a:avLst/>
          </a:prstGeom>
          <a:noFill/>
          <a:ln/>
        </p:spPr>
        <p:txBody>
          <a:bodyPr wrap="none" lIns="0" tIns="0" rIns="0" bIns="0" rtlCol="0" anchor="t"/>
          <a:lstStyle/>
          <a:p>
            <a:pPr marL="685800" marR="0" lvl="1"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повністю відповідає і за проєктування, і за виконання робіт.</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585907" y="3625334"/>
            <a:ext cx="6550581" cy="234315"/>
          </a:xfrm>
          <a:prstGeom prst="rect">
            <a:avLst/>
          </a:prstGeom>
          <a:noFill/>
          <a:ln/>
        </p:spPr>
        <p:txBody>
          <a:bodyPr wrap="none" lIns="0" tIns="0" rIns="0" bIns="0" rtlCol="0" anchor="t"/>
          <a:lstStyle/>
          <a:p>
            <a:pPr marL="685800" marR="0" lvl="1"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Замовник затверджує лише вихідні вимоги (Employer's Requirements).</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585907" y="3910846"/>
            <a:ext cx="6550581" cy="234315"/>
          </a:xfrm>
          <a:prstGeom prst="rect">
            <a:avLst/>
          </a:prstGeom>
          <a:noFill/>
          <a:ln/>
        </p:spPr>
        <p:txBody>
          <a:bodyPr wrap="non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Розрахунки:</a:t>
            </a: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зазвичай на основі узгодженої загальної ціни (lump sum).</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585907" y="4196358"/>
            <a:ext cx="6550581" cy="468630"/>
          </a:xfrm>
          <a:prstGeom prst="rect">
            <a:avLst/>
          </a:prstGeom>
          <a:noFill/>
          <a:ln/>
        </p:spPr>
        <p:txBody>
          <a:bodyPr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Гнучкість:</a:t>
            </a: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можливість внесення змін у процесі, але підрядник несе ризики, пов'язані з проєктуванням.</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p:cNvSpPr/>
          <p:nvPr/>
        </p:nvSpPr>
        <p:spPr>
          <a:xfrm>
            <a:off x="585907" y="4716185"/>
            <a:ext cx="6550581" cy="234315"/>
          </a:xfrm>
          <a:prstGeom prst="rect">
            <a:avLst/>
          </a:prstGeom>
          <a:noFill/>
          <a:ln/>
        </p:spPr>
        <p:txBody>
          <a:bodyPr wrap="non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Графік платежів:</a:t>
            </a: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аналогічно — проміжні та остаточні сертифіковані виплати.</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585907" y="5001697"/>
            <a:ext cx="6550581" cy="234315"/>
          </a:xfrm>
          <a:prstGeom prst="rect">
            <a:avLst/>
          </a:prstGeom>
          <a:noFill/>
          <a:ln/>
        </p:spPr>
        <p:txBody>
          <a:bodyPr wrap="non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Вирішення спорів:</a:t>
            </a: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ад'юдикація, арбітраж або суд.</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585907" y="5287208"/>
            <a:ext cx="6550581" cy="234315"/>
          </a:xfrm>
          <a:prstGeom prst="rect">
            <a:avLst/>
          </a:prstGeom>
          <a:noFill/>
          <a:ln/>
        </p:spPr>
        <p:txBody>
          <a:bodyPr wrap="non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Варіанти:</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p:cNvSpPr/>
          <p:nvPr/>
        </p:nvSpPr>
        <p:spPr>
          <a:xfrm>
            <a:off x="585907" y="5572720"/>
            <a:ext cx="6550581" cy="234315"/>
          </a:xfrm>
          <a:prstGeom prst="rect">
            <a:avLst/>
          </a:prstGeom>
          <a:noFill/>
          <a:ln/>
        </p:spPr>
        <p:txBody>
          <a:bodyPr wrap="none" lIns="0" tIns="0" rIns="0" bIns="0" rtlCol="0" anchor="t"/>
          <a:lstStyle/>
          <a:p>
            <a:pPr marL="685800" marR="0" lvl="1"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DB/Q – з кошторисом.</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4"/>
          <p:cNvSpPr/>
          <p:nvPr/>
        </p:nvSpPr>
        <p:spPr>
          <a:xfrm>
            <a:off x="585907" y="5858232"/>
            <a:ext cx="6550581" cy="234315"/>
          </a:xfrm>
          <a:prstGeom prst="rect">
            <a:avLst/>
          </a:prstGeom>
          <a:noFill/>
          <a:ln/>
        </p:spPr>
        <p:txBody>
          <a:bodyPr wrap="none" lIns="0" tIns="0" rIns="0" bIns="0" rtlCol="0" anchor="t"/>
          <a:lstStyle/>
          <a:p>
            <a:pPr marL="685800" marR="0" lvl="1" indent="-342900" algn="l" defTabSz="914400" rtl="0" eaLnBrk="1" fontAlgn="auto" latinLnBrk="0" hangingPunct="1">
              <a:lnSpc>
                <a:spcPts val="1800"/>
              </a:lnSpc>
              <a:spcBef>
                <a:spcPts val="0"/>
              </a:spcBef>
              <a:spcAft>
                <a:spcPts val="0"/>
              </a:spcAft>
              <a:buClrTx/>
              <a:buSzPct val="100000"/>
              <a:buFontTx/>
              <a:buChar char="•"/>
              <a:tabLst/>
              <a:defRPr/>
            </a:pPr>
            <a:r>
              <a:rPr kumimoji="0" lang="en-US" sz="11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DB/XQ – без кошторису.</a:t>
            </a:r>
            <a:endPar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0" descr="preencoded.png"/>
          <p:cNvPicPr>
            <a:picLocks noChangeAspect="1"/>
          </p:cNvPicPr>
          <p:nvPr/>
        </p:nvPicPr>
        <p:blipFill>
          <a:blip r:embed="rId3"/>
          <a:stretch>
            <a:fillRect/>
          </a:stretch>
        </p:blipFill>
        <p:spPr>
          <a:xfrm>
            <a:off x="7501533" y="2131695"/>
            <a:ext cx="6550581" cy="655058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5813" y="540901"/>
            <a:ext cx="11631573" cy="613886"/>
          </a:xfrm>
          <a:prstGeom prst="rect">
            <a:avLst/>
          </a:prstGeom>
          <a:noFill/>
          <a:ln/>
        </p:spPr>
        <p:txBody>
          <a:bodyPr wrap="none" lIns="0" tIns="0" rIns="0" bIns="0" rtlCol="0" anchor="t"/>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38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Порівняння SBC та DB (ключові відмінності)</a:t>
            </a:r>
            <a:endParaRPr kumimoji="0" lang="en-US" sz="3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85813" y="1547693"/>
            <a:ext cx="13058775" cy="4664393"/>
          </a:xfrm>
          <a:prstGeom prst="roundRect">
            <a:avLst>
              <a:gd name="adj" fmla="val 632"/>
            </a:avLst>
          </a:prstGeom>
          <a:noFill/>
          <a:ln w="7620">
            <a:solidFill>
              <a:srgbClr val="FFFFFF">
                <a:alpha val="2400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793433" y="1555313"/>
            <a:ext cx="13043535" cy="565309"/>
          </a:xfrm>
          <a:prstGeom prst="rect">
            <a:avLst/>
          </a:prstGeom>
          <a:solidFill>
            <a:srgbClr val="FFFFFF">
              <a:alpha val="4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90005" y="1680805"/>
            <a:ext cx="3516273"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Характеристика</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4906804" y="1680805"/>
            <a:ext cx="4164687"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SBC (Standard Building Contract)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9472017" y="1680805"/>
            <a:ext cx="4168497"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DB (Design &amp; Build Contract)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793433" y="2120622"/>
            <a:ext cx="13043535" cy="879634"/>
          </a:xfrm>
          <a:prstGeom prst="rect">
            <a:avLst/>
          </a:prstGeom>
          <a:solidFill>
            <a:srgbClr val="000000">
              <a:alpha val="4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990005" y="2246114"/>
            <a:ext cx="3516273"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Проєктування</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4906804" y="2246114"/>
            <a:ext cx="4164687" cy="628650"/>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Замовник забезпечує проєктну документацію</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9472017" y="2246114"/>
            <a:ext cx="4168497"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відповідає за проєктування</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793433" y="3000256"/>
            <a:ext cx="13043535" cy="879634"/>
          </a:xfrm>
          <a:prstGeom prst="rect">
            <a:avLst/>
          </a:prstGeom>
          <a:solidFill>
            <a:srgbClr val="FFFFFF">
              <a:alpha val="4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990005" y="3125748"/>
            <a:ext cx="3516273"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Будівництво</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4906804" y="3125748"/>
            <a:ext cx="4164687" cy="628650"/>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виконує за наданим проєктом</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p:cNvSpPr/>
          <p:nvPr/>
        </p:nvSpPr>
        <p:spPr>
          <a:xfrm>
            <a:off x="9472017" y="3125748"/>
            <a:ext cx="4168497" cy="628650"/>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виконує і за власним проєктом</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hape 14"/>
          <p:cNvSpPr/>
          <p:nvPr/>
        </p:nvSpPr>
        <p:spPr>
          <a:xfrm>
            <a:off x="793433" y="3879890"/>
            <a:ext cx="13043535" cy="879634"/>
          </a:xfrm>
          <a:prstGeom prst="rect">
            <a:avLst/>
          </a:prstGeom>
          <a:solidFill>
            <a:srgbClr val="000000">
              <a:alpha val="4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990005" y="4005382"/>
            <a:ext cx="3516273"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Розподіл ризиків</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4906804" y="4005382"/>
            <a:ext cx="4164687" cy="628650"/>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Ризик помилок проєкту лежить на замовнику</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7"/>
          <p:cNvSpPr/>
          <p:nvPr/>
        </p:nvSpPr>
        <p:spPr>
          <a:xfrm>
            <a:off x="9472017" y="4005382"/>
            <a:ext cx="4168497" cy="628650"/>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Ризик помилок проєкту лежить на підряднику</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Shape 18"/>
          <p:cNvSpPr/>
          <p:nvPr/>
        </p:nvSpPr>
        <p:spPr>
          <a:xfrm>
            <a:off x="793433" y="4759523"/>
            <a:ext cx="13043535" cy="565309"/>
          </a:xfrm>
          <a:prstGeom prst="rect">
            <a:avLst/>
          </a:prstGeom>
          <a:solidFill>
            <a:srgbClr val="FFFFFF">
              <a:alpha val="4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990005" y="4885015"/>
            <a:ext cx="3516273"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Ціноутворення</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20"/>
          <p:cNvSpPr/>
          <p:nvPr/>
        </p:nvSpPr>
        <p:spPr>
          <a:xfrm>
            <a:off x="4906804" y="4885015"/>
            <a:ext cx="4164687"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Часто — з деталізованим кошторисом</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9472017" y="4885015"/>
            <a:ext cx="4168497"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Зазвичай — фіксована сума (lump sum)</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793433" y="5324832"/>
            <a:ext cx="13043535" cy="879634"/>
          </a:xfrm>
          <a:prstGeom prst="rect">
            <a:avLst/>
          </a:prstGeom>
          <a:solidFill>
            <a:srgbClr val="000000">
              <a:alpha val="4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990005" y="5450324"/>
            <a:ext cx="3516273"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Придатність</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4906804" y="5450324"/>
            <a:ext cx="4164687" cy="628650"/>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Коли замовник хоче контроль над проєктом</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 25"/>
          <p:cNvSpPr/>
          <p:nvPr/>
        </p:nvSpPr>
        <p:spPr>
          <a:xfrm>
            <a:off x="9472017" y="5450324"/>
            <a:ext cx="4168497" cy="628650"/>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Коли замовник хоче «одну відповідальну сторону»</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 26"/>
          <p:cNvSpPr/>
          <p:nvPr/>
        </p:nvSpPr>
        <p:spPr>
          <a:xfrm>
            <a:off x="785813" y="6433066"/>
            <a:ext cx="13058775" cy="33718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Noto Serif HK" pitchFamily="34" charset="0"/>
                <a:ea typeface="Noto Serif HK" pitchFamily="34" charset="-122"/>
                <a:cs typeface="Noto Serif HK" pitchFamily="34" charset="-120"/>
              </a:rPr>
              <a:t>📌</a:t>
            </a: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 Таким чином:</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785813" y="6991231"/>
            <a:ext cx="13058775" cy="314325"/>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SBC — традиційна модель (проєкт → тендер → будівництво).</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 28"/>
          <p:cNvSpPr/>
          <p:nvPr/>
        </p:nvSpPr>
        <p:spPr>
          <a:xfrm>
            <a:off x="785813" y="7374255"/>
            <a:ext cx="13058775" cy="314325"/>
          </a:xfrm>
          <a:prstGeom prst="rect">
            <a:avLst/>
          </a:prstGeom>
          <a:noFill/>
          <a:ln/>
        </p:spPr>
        <p:txBody>
          <a:bodyPr wrap="none" lIns="0" tIns="0" rIns="0" bIns="0" rtlCol="0" anchor="t"/>
          <a:lstStyle/>
          <a:p>
            <a:pPr marL="342900" marR="0" lvl="0" indent="-342900" algn="l" defTabSz="914400" rtl="0" eaLnBrk="1" fontAlgn="auto" latinLnBrk="0" hangingPunct="1">
              <a:lnSpc>
                <a:spcPts val="2450"/>
              </a:lnSpc>
              <a:spcBef>
                <a:spcPts val="0"/>
              </a:spcBef>
              <a:spcAft>
                <a:spcPts val="0"/>
              </a:spcAft>
              <a:buClrTx/>
              <a:buSzPct val="100000"/>
              <a:buFontTx/>
              <a:buChar char="•"/>
              <a:tabLst/>
              <a:defRPr/>
            </a:pPr>
            <a:r>
              <a:rPr kumimoji="0" lang="en-US" sz="15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DB — інтегрована модель (проєктування та будівництво в одного підрядника).</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4604" y="455890"/>
            <a:ext cx="13341191" cy="1007269"/>
          </a:xfrm>
          <a:prstGeom prst="rect">
            <a:avLst/>
          </a:prstGeom>
          <a:noFill/>
          <a:ln/>
        </p:spPr>
        <p:txBody>
          <a:bodyPr wrap="square" lIns="0" tIns="0" rIns="0" bIns="0" rtlCol="0" anchor="t"/>
          <a:lstStyle/>
          <a:p>
            <a:pPr marL="0" marR="0" lvl="0" indent="0" algn="l" defTabSz="914400" rtl="0" eaLnBrk="1" fontAlgn="auto" latinLnBrk="0" hangingPunct="1">
              <a:lnSpc>
                <a:spcPts val="3950"/>
              </a:lnSpc>
              <a:spcBef>
                <a:spcPts val="0"/>
              </a:spcBef>
              <a:spcAft>
                <a:spcPts val="0"/>
              </a:spcAft>
              <a:buClrTx/>
              <a:buSzTx/>
              <a:buFontTx/>
              <a:buNone/>
              <a:tabLst/>
              <a:defRPr/>
            </a:pPr>
            <a:r>
              <a:rPr kumimoji="0" lang="en-US" sz="31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JCT Management Contract (MC) та Intermediate Building Contract (IC)</a:t>
            </a:r>
            <a:endPar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644604" y="1865948"/>
            <a:ext cx="6474023" cy="627221"/>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a:t>
            </a:r>
            <a:r>
              <a:rPr kumimoji="0" lang="en-US" sz="1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JCT Management Contract (MC) — Управлінський контракт</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644604" y="2654260"/>
            <a:ext cx="3076932" cy="259437"/>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a:t>
            </a:r>
            <a:r>
              <a:rPr kumimoji="0" lang="en-US" sz="15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Загальна характеристика</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644604" y="3074789"/>
            <a:ext cx="6474023" cy="773668"/>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MC застосовується, коли замовник укладає контракт з управлінським підрядником (Management Contractor), який не виконує будівельні роботи самостійно, а керує пакетом субпідрядників.</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644604" y="4009549"/>
            <a:ext cx="2014538" cy="259437"/>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a:t>
            </a:r>
            <a:r>
              <a:rPr kumimoji="0" lang="en-US" sz="15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Основні риси</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644604" y="4430078"/>
            <a:ext cx="6474023" cy="515779"/>
          </a:xfrm>
          <a:prstGeom prst="rect">
            <a:avLst/>
          </a:prstGeom>
          <a:noFill/>
          <a:ln/>
        </p:spPr>
        <p:txBody>
          <a:bodyPr wrap="squar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Замовник укладає один контракт із управлінським підрядником, який координує роботу субпідрядників.</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644604" y="5002173"/>
            <a:ext cx="6474023" cy="515779"/>
          </a:xfrm>
          <a:prstGeom prst="rect">
            <a:avLst/>
          </a:prstGeom>
          <a:noFill/>
          <a:ln/>
        </p:spPr>
        <p:txBody>
          <a:bodyPr wrap="squar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Управлінський підрядник укладає субконтракти з виконавцями робіт і несе за це відповідальність.</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644604" y="5574268"/>
            <a:ext cx="6474023" cy="257889"/>
          </a:xfrm>
          <a:prstGeom prst="rect">
            <a:avLst/>
          </a:prstGeom>
          <a:noFill/>
          <a:ln/>
        </p:spPr>
        <p:txBody>
          <a:bodyPr wrap="non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Ціноутворення:</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644604" y="5888474"/>
            <a:ext cx="6474023" cy="515779"/>
          </a:xfrm>
          <a:prstGeom prst="rect">
            <a:avLst/>
          </a:prstGeom>
          <a:noFill/>
          <a:ln/>
        </p:spPr>
        <p:txBody>
          <a:bodyPr wrap="square" lIns="0" tIns="0" rIns="0" bIns="0" rtlCol="0" anchor="t"/>
          <a:lstStyle/>
          <a:p>
            <a:pPr marL="685800" marR="0" lvl="1"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Замовник оплачує фактичні витрати субпідрядників + узгоджену винагороду (fee) управлінському підряднику.</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644604" y="6460569"/>
            <a:ext cx="6474023" cy="515779"/>
          </a:xfrm>
          <a:prstGeom prst="rect">
            <a:avLst/>
          </a:prstGeom>
          <a:noFill/>
          <a:ln/>
        </p:spPr>
        <p:txBody>
          <a:bodyPr wrap="squar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Перевага: гнучкість у плануванні, можна почати будівництво ще до завершення проєкту.</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p:cNvSpPr/>
          <p:nvPr/>
        </p:nvSpPr>
        <p:spPr>
          <a:xfrm>
            <a:off x="644604" y="7032665"/>
            <a:ext cx="6474023" cy="515779"/>
          </a:xfrm>
          <a:prstGeom prst="rect">
            <a:avLst/>
          </a:prstGeom>
          <a:noFill/>
          <a:ln/>
        </p:spPr>
        <p:txBody>
          <a:bodyPr wrap="squar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Недолік: для замовника це дорожчий варіант, оскільки він фінансує всі ризики, пов'язані з виконанням субпідрядних договорів.</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7519392" y="1865948"/>
            <a:ext cx="6474023" cy="627221"/>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a:t>
            </a:r>
            <a:r>
              <a:rPr kumimoji="0" lang="en-US" sz="1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JCT Intermediate Building Contract (IC) — Проміжний будівельний контракт</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7519392" y="2654260"/>
            <a:ext cx="3076932" cy="259437"/>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a:t>
            </a:r>
            <a:r>
              <a:rPr kumimoji="0" lang="en-US" sz="15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Загальна характеристика</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p:cNvSpPr/>
          <p:nvPr/>
        </p:nvSpPr>
        <p:spPr>
          <a:xfrm>
            <a:off x="7519392" y="3074789"/>
            <a:ext cx="6474023" cy="773668"/>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IC — це більш спрощений варіант порівняно зі Standard Building Contract (SBC). Він призначений для проєктів середнього масштабу, коли проєктна документація є, але немає потреби в усій складності SBC.</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4"/>
          <p:cNvSpPr/>
          <p:nvPr/>
        </p:nvSpPr>
        <p:spPr>
          <a:xfrm>
            <a:off x="7519392" y="4009549"/>
            <a:ext cx="2014538" cy="259437"/>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Noto Serif HK Bold" pitchFamily="34" charset="0"/>
                <a:ea typeface="Noto Serif HK Bold" pitchFamily="34" charset="-122"/>
                <a:cs typeface="Noto Serif HK Bold" pitchFamily="34" charset="-120"/>
              </a:rPr>
              <a:t>🔹</a:t>
            </a:r>
            <a:r>
              <a:rPr kumimoji="0" lang="en-US" sz="15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Основні риси</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7519392" y="4430078"/>
            <a:ext cx="6474023" cy="257889"/>
          </a:xfrm>
          <a:prstGeom prst="rect">
            <a:avLst/>
          </a:prstGeom>
          <a:noFill/>
          <a:ln/>
        </p:spPr>
        <p:txBody>
          <a:bodyPr wrap="non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Замовник надає проєктну документацію.</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7519392" y="4744283"/>
            <a:ext cx="6474023" cy="257889"/>
          </a:xfrm>
          <a:prstGeom prst="rect">
            <a:avLst/>
          </a:prstGeom>
          <a:noFill/>
          <a:ln/>
        </p:spPr>
        <p:txBody>
          <a:bodyPr wrap="non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виконує будівельні роботи.</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7"/>
          <p:cNvSpPr/>
          <p:nvPr/>
        </p:nvSpPr>
        <p:spPr>
          <a:xfrm>
            <a:off x="7519392" y="5058489"/>
            <a:ext cx="6474023" cy="515779"/>
          </a:xfrm>
          <a:prstGeom prst="rect">
            <a:avLst/>
          </a:prstGeom>
          <a:noFill/>
          <a:ln/>
        </p:spPr>
        <p:txBody>
          <a:bodyPr wrap="squar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Ціноутворення: може бути на основі кошторису (with quantities) або без нього.</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7519392" y="5630585"/>
            <a:ext cx="6474023" cy="515779"/>
          </a:xfrm>
          <a:prstGeom prst="rect">
            <a:avLst/>
          </a:prstGeom>
          <a:noFill/>
          <a:ln/>
        </p:spPr>
        <p:txBody>
          <a:bodyPr wrap="squar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Придатність: для середніх проєктів, які складніші за малий будівельний контракт (Minor Works Contract), але простіші за повний SBC.</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9"/>
          <p:cNvSpPr/>
          <p:nvPr/>
        </p:nvSpPr>
        <p:spPr>
          <a:xfrm>
            <a:off x="7519392" y="6202680"/>
            <a:ext cx="6474023" cy="257889"/>
          </a:xfrm>
          <a:prstGeom prst="rect">
            <a:avLst/>
          </a:prstGeom>
          <a:noFill/>
          <a:ln/>
        </p:spPr>
        <p:txBody>
          <a:bodyPr wrap="non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Варіанти:</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20"/>
          <p:cNvSpPr/>
          <p:nvPr/>
        </p:nvSpPr>
        <p:spPr>
          <a:xfrm>
            <a:off x="7519392" y="6516886"/>
            <a:ext cx="6474023" cy="257889"/>
          </a:xfrm>
          <a:prstGeom prst="rect">
            <a:avLst/>
          </a:prstGeom>
          <a:noFill/>
          <a:ln/>
        </p:spPr>
        <p:txBody>
          <a:bodyPr wrap="none" lIns="0" tIns="0" rIns="0" bIns="0" rtlCol="0" anchor="t"/>
          <a:lstStyle/>
          <a:p>
            <a:pPr marL="685800" marR="0" lvl="1"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IC/Q – із кошторисом.</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7519392" y="6831092"/>
            <a:ext cx="6474023" cy="257889"/>
          </a:xfrm>
          <a:prstGeom prst="rect">
            <a:avLst/>
          </a:prstGeom>
          <a:noFill/>
          <a:ln/>
        </p:spPr>
        <p:txBody>
          <a:bodyPr wrap="none" lIns="0" tIns="0" rIns="0" bIns="0" rtlCol="0" anchor="t"/>
          <a:lstStyle/>
          <a:p>
            <a:pPr marL="685800" marR="0" lvl="1"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IC/XQ – без кошторису.</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 22"/>
          <p:cNvSpPr/>
          <p:nvPr/>
        </p:nvSpPr>
        <p:spPr>
          <a:xfrm>
            <a:off x="7519392" y="7145298"/>
            <a:ext cx="6474023" cy="257889"/>
          </a:xfrm>
          <a:prstGeom prst="rect">
            <a:avLst/>
          </a:prstGeom>
          <a:noFill/>
          <a:ln/>
        </p:spPr>
        <p:txBody>
          <a:bodyPr wrap="non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Оплата: проміжні платежі, фінальний сертифікат після завершення робіт.</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3"/>
          <p:cNvSpPr/>
          <p:nvPr/>
        </p:nvSpPr>
        <p:spPr>
          <a:xfrm>
            <a:off x="7519392" y="7459504"/>
            <a:ext cx="6474023" cy="257889"/>
          </a:xfrm>
          <a:prstGeom prst="rect">
            <a:avLst/>
          </a:prstGeom>
          <a:noFill/>
          <a:ln/>
        </p:spPr>
        <p:txBody>
          <a:bodyPr wrap="none" lIns="0" tIns="0" rIns="0" bIns="0" rtlCol="0" anchor="t"/>
          <a:lstStyle/>
          <a:p>
            <a:pPr marL="342900" marR="0" lvl="0" indent="-342900" algn="l" defTabSz="914400" rtl="0" eaLnBrk="1" fontAlgn="auto" latinLnBrk="0" hangingPunct="1">
              <a:lnSpc>
                <a:spcPts val="2000"/>
              </a:lnSpc>
              <a:spcBef>
                <a:spcPts val="0"/>
              </a:spcBef>
              <a:spcAft>
                <a:spcPts val="0"/>
              </a:spcAft>
              <a:buClrTx/>
              <a:buSzPct val="100000"/>
              <a:buFontTx/>
              <a:buChar char="•"/>
              <a:tabLst/>
              <a:defRPr/>
            </a:pPr>
            <a:r>
              <a:rPr kumimoji="0" lang="en-US" sz="12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Спори: ад'юдикація, арбітраж або суд.</a:t>
            </a:r>
            <a:endPar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78299" y="466249"/>
            <a:ext cx="10180558" cy="529947"/>
          </a:xfrm>
          <a:prstGeom prst="rect">
            <a:avLst/>
          </a:prstGeom>
          <a:noFill/>
          <a:ln/>
        </p:spPr>
        <p:txBody>
          <a:bodyPr wrap="none" lIns="0" tIns="0" rIns="0" bIns="0" rtlCol="0" anchor="t"/>
          <a:lstStyle/>
          <a:p>
            <a:pPr marL="0" marR="0" lvl="0" indent="0" algn="l" defTabSz="914400" rtl="0" eaLnBrk="1" fontAlgn="auto" latinLnBrk="0" hangingPunct="1">
              <a:lnSpc>
                <a:spcPts val="415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Порівняння стандартів та практичні поради</a:t>
            </a: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678299" y="1335286"/>
            <a:ext cx="4424601" cy="678299"/>
          </a:xfrm>
          <a:prstGeom prst="rect">
            <a:avLst/>
          </a:prstGeom>
        </p:spPr>
      </p:pic>
      <p:sp>
        <p:nvSpPr>
          <p:cNvPr id="4" name="Text 1"/>
          <p:cNvSpPr/>
          <p:nvPr/>
        </p:nvSpPr>
        <p:spPr>
          <a:xfrm>
            <a:off x="847844" y="2183130"/>
            <a:ext cx="2404705" cy="264914"/>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Підхід до управління</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847844" y="2549723"/>
            <a:ext cx="4085511" cy="271224"/>
          </a:xfrm>
          <a:prstGeom prst="rect">
            <a:avLst/>
          </a:prstGeom>
          <a:noFill/>
          <a:ln/>
        </p:spPr>
        <p:txBody>
          <a:bodyPr wrap="non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FIDIC: Традиційне управління, чіткі ролі</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847844" y="2880241"/>
            <a:ext cx="4085511" cy="542449"/>
          </a:xfrm>
          <a:prstGeom prst="rect">
            <a:avLst/>
          </a:prstGeom>
          <a:noFill/>
          <a:ln/>
        </p:spPr>
        <p:txBody>
          <a:bodyPr wrap="squar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NEC4: Управління змінами, Early Warnings, Events</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847844" y="3481983"/>
            <a:ext cx="4085511" cy="271224"/>
          </a:xfrm>
          <a:prstGeom prst="rect">
            <a:avLst/>
          </a:prstGeom>
          <a:noFill/>
          <a:ln/>
        </p:spPr>
        <p:txBody>
          <a:bodyPr wrap="non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JCT: Традиційне, деталізоване управління</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1" descr="preencoded.png"/>
          <p:cNvPicPr>
            <a:picLocks noChangeAspect="1"/>
          </p:cNvPicPr>
          <p:nvPr/>
        </p:nvPicPr>
        <p:blipFill>
          <a:blip r:embed="rId4"/>
          <a:stretch>
            <a:fillRect/>
          </a:stretch>
        </p:blipFill>
        <p:spPr>
          <a:xfrm>
            <a:off x="5102900" y="1335286"/>
            <a:ext cx="4424601" cy="678299"/>
          </a:xfrm>
          <a:prstGeom prst="rect">
            <a:avLst/>
          </a:prstGeom>
        </p:spPr>
      </p:pic>
      <p:sp>
        <p:nvSpPr>
          <p:cNvPr id="9" name="Text 5"/>
          <p:cNvSpPr/>
          <p:nvPr/>
        </p:nvSpPr>
        <p:spPr>
          <a:xfrm>
            <a:off x="5272445" y="2183130"/>
            <a:ext cx="2119670" cy="264914"/>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Розподіл ризиків</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6"/>
          <p:cNvSpPr/>
          <p:nvPr/>
        </p:nvSpPr>
        <p:spPr>
          <a:xfrm>
            <a:off x="5272445" y="2549723"/>
            <a:ext cx="4085511" cy="271224"/>
          </a:xfrm>
          <a:prstGeom prst="rect">
            <a:avLst/>
          </a:prstGeom>
          <a:noFill/>
          <a:ln/>
        </p:spPr>
        <p:txBody>
          <a:bodyPr wrap="non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FIDIC: Чіткий розподіл ризиків за книгою</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7"/>
          <p:cNvSpPr/>
          <p:nvPr/>
        </p:nvSpPr>
        <p:spPr>
          <a:xfrm>
            <a:off x="5272445" y="2880241"/>
            <a:ext cx="4085511" cy="542449"/>
          </a:xfrm>
          <a:prstGeom prst="rect">
            <a:avLst/>
          </a:prstGeom>
          <a:noFill/>
          <a:ln/>
        </p:spPr>
        <p:txBody>
          <a:bodyPr wrap="squar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NEC4: Спільне управління ризиками, механізм компенсації</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8"/>
          <p:cNvSpPr/>
          <p:nvPr/>
        </p:nvSpPr>
        <p:spPr>
          <a:xfrm>
            <a:off x="5272445" y="3481983"/>
            <a:ext cx="4085511" cy="271224"/>
          </a:xfrm>
          <a:prstGeom prst="rect">
            <a:avLst/>
          </a:prstGeom>
          <a:noFill/>
          <a:ln/>
        </p:spPr>
        <p:txBody>
          <a:bodyPr wrap="non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JCT: Жорстка контрактна відповідальність</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9527500" y="1335286"/>
            <a:ext cx="4424601" cy="678299"/>
          </a:xfrm>
          <a:prstGeom prst="rect">
            <a:avLst/>
          </a:prstGeom>
        </p:spPr>
      </p:pic>
      <p:sp>
        <p:nvSpPr>
          <p:cNvPr id="14" name="Text 9"/>
          <p:cNvSpPr/>
          <p:nvPr/>
        </p:nvSpPr>
        <p:spPr>
          <a:xfrm>
            <a:off x="9697045" y="2183130"/>
            <a:ext cx="3369588" cy="264914"/>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Роль консультанта / інженера</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0"/>
          <p:cNvSpPr/>
          <p:nvPr/>
        </p:nvSpPr>
        <p:spPr>
          <a:xfrm>
            <a:off x="9697045" y="2549723"/>
            <a:ext cx="4085511" cy="542449"/>
          </a:xfrm>
          <a:prstGeom prst="rect">
            <a:avLst/>
          </a:prstGeom>
          <a:noFill/>
          <a:ln/>
        </p:spPr>
        <p:txBody>
          <a:bodyPr wrap="squar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FIDIC: Інженер (роль координатора і арбітра)</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1"/>
          <p:cNvSpPr/>
          <p:nvPr/>
        </p:nvSpPr>
        <p:spPr>
          <a:xfrm>
            <a:off x="9697045" y="3151465"/>
            <a:ext cx="4085511" cy="542449"/>
          </a:xfrm>
          <a:prstGeom prst="rect">
            <a:avLst/>
          </a:prstGeom>
          <a:noFill/>
          <a:ln/>
        </p:spPr>
        <p:txBody>
          <a:bodyPr wrap="squar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NEC4: Project Manager з розширеними повноваженнями</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2"/>
          <p:cNvSpPr/>
          <p:nvPr/>
        </p:nvSpPr>
        <p:spPr>
          <a:xfrm>
            <a:off x="9697045" y="3753207"/>
            <a:ext cx="4085511" cy="542449"/>
          </a:xfrm>
          <a:prstGeom prst="rect">
            <a:avLst/>
          </a:prstGeom>
          <a:noFill/>
          <a:ln/>
        </p:spPr>
        <p:txBody>
          <a:bodyPr wrap="square" lIns="0" tIns="0" rIns="0" bIns="0" rtlCol="0" anchor="t"/>
          <a:lstStyle/>
          <a:p>
            <a:pPr marL="342900" marR="0" lvl="0" indent="-342900" algn="l" defTabSz="914400" rtl="0" eaLnBrk="1" fontAlgn="auto" latinLnBrk="0" hangingPunct="1">
              <a:lnSpc>
                <a:spcPts val="2100"/>
              </a:lnSpc>
              <a:spcBef>
                <a:spcPts val="0"/>
              </a:spcBef>
              <a:spcAft>
                <a:spcPts val="0"/>
              </a:spcAft>
              <a:buClrTx/>
              <a:buSzPct val="100000"/>
              <a:buFontTx/>
              <a:buChar char="•"/>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JCT: Контрактна відповідальність Архітектора / QS</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3"/>
          <p:cNvSpPr/>
          <p:nvPr/>
        </p:nvSpPr>
        <p:spPr>
          <a:xfrm>
            <a:off x="678299" y="4719518"/>
            <a:ext cx="4609624" cy="317897"/>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Практичні поради для замовника</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Shape 14"/>
          <p:cNvSpPr/>
          <p:nvPr/>
        </p:nvSpPr>
        <p:spPr>
          <a:xfrm>
            <a:off x="678299" y="5291733"/>
            <a:ext cx="4311491" cy="1740932"/>
          </a:xfrm>
          <a:prstGeom prst="roundRect">
            <a:avLst>
              <a:gd name="adj" fmla="val 1461"/>
            </a:avLst>
          </a:prstGeom>
          <a:solidFill>
            <a:srgbClr val="403234"/>
          </a:solidFill>
          <a:ln w="22860">
            <a:solidFill>
              <a:srgbClr val="786A6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5"/>
          <p:cNvSpPr/>
          <p:nvPr/>
        </p:nvSpPr>
        <p:spPr>
          <a:xfrm>
            <a:off x="870704" y="5484138"/>
            <a:ext cx="3926681" cy="1356122"/>
          </a:xfrm>
          <a:prstGeom prst="rect">
            <a:avLst/>
          </a:prstGeom>
          <a:noFill/>
          <a:ln/>
        </p:spPr>
        <p:txBody>
          <a:bodyPr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FIDIC підходить для більшості інфраструктурних та міжнародних проєктів, особливо якщо фінансування йде через міжнародних донорів (Світовий банк, ЄБРР, ЄІБ).</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6"/>
          <p:cNvSpPr/>
          <p:nvPr/>
        </p:nvSpPr>
        <p:spPr>
          <a:xfrm>
            <a:off x="5159335" y="5291733"/>
            <a:ext cx="4311610" cy="1740932"/>
          </a:xfrm>
          <a:prstGeom prst="roundRect">
            <a:avLst>
              <a:gd name="adj" fmla="val 1461"/>
            </a:avLst>
          </a:prstGeom>
          <a:solidFill>
            <a:srgbClr val="403234"/>
          </a:solidFill>
          <a:ln w="22860">
            <a:solidFill>
              <a:srgbClr val="786A6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17"/>
          <p:cNvSpPr/>
          <p:nvPr/>
        </p:nvSpPr>
        <p:spPr>
          <a:xfrm>
            <a:off x="5351740" y="5484138"/>
            <a:ext cx="3926800" cy="1084898"/>
          </a:xfrm>
          <a:prstGeom prst="rect">
            <a:avLst/>
          </a:prstGeom>
          <a:noFill/>
          <a:ln/>
        </p:spPr>
        <p:txBody>
          <a:bodyPr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NEC4 доцільно використовувати для інноваційних або швидких проєктів із високим рівнем змін та необхідністю постійної взаємодії.</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Shape 18"/>
          <p:cNvSpPr/>
          <p:nvPr/>
        </p:nvSpPr>
        <p:spPr>
          <a:xfrm>
            <a:off x="9640491" y="5291733"/>
            <a:ext cx="4311610" cy="1740932"/>
          </a:xfrm>
          <a:prstGeom prst="roundRect">
            <a:avLst>
              <a:gd name="adj" fmla="val 1461"/>
            </a:avLst>
          </a:prstGeom>
          <a:solidFill>
            <a:srgbClr val="403234"/>
          </a:solidFill>
          <a:ln w="22860">
            <a:solidFill>
              <a:srgbClr val="786A6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19"/>
          <p:cNvSpPr/>
          <p:nvPr/>
        </p:nvSpPr>
        <p:spPr>
          <a:xfrm>
            <a:off x="9832896" y="5484138"/>
            <a:ext cx="3926800" cy="813673"/>
          </a:xfrm>
          <a:prstGeom prst="rect">
            <a:avLst/>
          </a:prstGeom>
          <a:noFill/>
          <a:ln/>
        </p:spPr>
        <p:txBody>
          <a:bodyPr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JCT підходить для приватного девелопменту та у проектах у Великобританії або під англійським правом.</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0"/>
          <p:cNvSpPr/>
          <p:nvPr/>
        </p:nvSpPr>
        <p:spPr>
          <a:xfrm>
            <a:off x="678299" y="7223403"/>
            <a:ext cx="13273802" cy="542449"/>
          </a:xfrm>
          <a:prstGeom prst="rect">
            <a:avLst/>
          </a:prstGeom>
          <a:noFill/>
          <a:ln/>
        </p:spPr>
        <p:txBody>
          <a:bodyPr wrap="square" lIns="0" tIns="0" rIns="0" bIns="0" rtlCol="0" anchor="t"/>
          <a:lstStyle/>
          <a:p>
            <a:pPr marL="0" marR="0" lvl="0" indent="0" algn="just" defTabSz="914400" rtl="0" eaLnBrk="1" fontAlgn="auto" latinLnBrk="0" hangingPunct="1">
              <a:lnSpc>
                <a:spcPts val="2100"/>
              </a:lnSpc>
              <a:spcBef>
                <a:spcPts val="0"/>
              </a:spcBef>
              <a:spcAft>
                <a:spcPts val="0"/>
              </a:spcAft>
              <a:buClrTx/>
              <a:buSzTx/>
              <a:buFontTx/>
              <a:buNone/>
              <a:tabLst/>
              <a:defRPr/>
            </a:pPr>
            <a:r>
              <a:rPr kumimoji="0" lang="en-US"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Перед вибором контракту — проведіть оцінку рівня зрілості проєкту, очікуваного рівня змін, розподілу ролей та механізмів врегулювання спорів. Залучайте консультантів з міжнародним досвідом для адаптації контрактів до українського законодавства та практик Prozorro.</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AC8792A-6886-6EE3-3729-DD681C40618F}"/>
              </a:ext>
            </a:extLst>
          </p:cNvPr>
          <p:cNvPicPr>
            <a:picLocks noChangeAspect="1"/>
          </p:cNvPicPr>
          <p:nvPr/>
        </p:nvPicPr>
        <p:blipFill>
          <a:blip r:embed="rId2"/>
          <a:stretch>
            <a:fillRect/>
          </a:stretch>
        </p:blipFill>
        <p:spPr>
          <a:xfrm>
            <a:off x="986590" y="421105"/>
            <a:ext cx="6460958" cy="7555832"/>
          </a:xfrm>
          <a:prstGeom prst="rect">
            <a:avLst/>
          </a:prstGeom>
        </p:spPr>
      </p:pic>
      <p:graphicFrame>
        <p:nvGraphicFramePr>
          <p:cNvPr id="4" name="Об'єкт 3">
            <a:extLst>
              <a:ext uri="{FF2B5EF4-FFF2-40B4-BE49-F238E27FC236}">
                <a16:creationId xmlns:a16="http://schemas.microsoft.com/office/drawing/2014/main" id="{AC679D5A-0E92-BC83-28E2-2BE48703F0E1}"/>
              </a:ext>
            </a:extLst>
          </p:cNvPr>
          <p:cNvGraphicFramePr>
            <a:graphicFrameLocks noChangeAspect="1"/>
          </p:cNvGraphicFramePr>
          <p:nvPr>
            <p:extLst>
              <p:ext uri="{D42A27DB-BD31-4B8C-83A1-F6EECF244321}">
                <p14:modId xmlns:p14="http://schemas.microsoft.com/office/powerpoint/2010/main" val="3220225529"/>
              </p:ext>
            </p:extLst>
          </p:nvPr>
        </p:nvGraphicFramePr>
        <p:xfrm>
          <a:off x="7918450" y="1597526"/>
          <a:ext cx="6278813" cy="6632073"/>
        </p:xfrm>
        <a:graphic>
          <a:graphicData uri="http://schemas.openxmlformats.org/presentationml/2006/ole">
            <mc:AlternateContent xmlns:mc="http://schemas.openxmlformats.org/markup-compatibility/2006">
              <mc:Choice xmlns:v="urn:schemas-microsoft-com:vml" Requires="v">
                <p:oleObj name="Document" r:id="rId3" imgW="6157081" imgH="8453443" progId="Word.Document.12">
                  <p:embed/>
                </p:oleObj>
              </mc:Choice>
              <mc:Fallback>
                <p:oleObj name="Document" r:id="rId3" imgW="6157081" imgH="8453443" progId="Word.Document.12">
                  <p:embed/>
                  <p:pic>
                    <p:nvPicPr>
                      <p:cNvPr id="0" name=""/>
                      <p:cNvPicPr/>
                      <p:nvPr/>
                    </p:nvPicPr>
                    <p:blipFill>
                      <a:blip r:embed="rId4"/>
                      <a:stretch>
                        <a:fillRect/>
                      </a:stretch>
                    </p:blipFill>
                    <p:spPr>
                      <a:xfrm>
                        <a:off x="7918450" y="1597526"/>
                        <a:ext cx="6278813" cy="663207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01A21FE-E660-AEB5-392F-B092B5D1ED41}"/>
              </a:ext>
            </a:extLst>
          </p:cNvPr>
          <p:cNvSpPr txBox="1"/>
          <p:nvPr/>
        </p:nvSpPr>
        <p:spPr>
          <a:xfrm>
            <a:off x="7559040" y="592574"/>
            <a:ext cx="7315200" cy="369332"/>
          </a:xfrm>
          <a:prstGeom prst="rect">
            <a:avLst/>
          </a:prstGeom>
          <a:noFill/>
        </p:spPr>
        <p:txBody>
          <a:bodyPr wrap="square">
            <a:spAutoFit/>
          </a:bodyPr>
          <a:lstStyle/>
          <a:p>
            <a:r>
              <a:rPr lang="uk-UA" b="1" dirty="0">
                <a:solidFill>
                  <a:schemeClr val="bg1"/>
                </a:solidFill>
              </a:rPr>
              <a:t>Таблиця 1. Розподіл ризиків за </a:t>
            </a:r>
            <a:r>
              <a:rPr lang="en-US" b="1" dirty="0">
                <a:solidFill>
                  <a:schemeClr val="bg1"/>
                </a:solidFill>
              </a:rPr>
              <a:t>FIDIC Red / Yellow / Silver Book 1999</a:t>
            </a:r>
            <a:endParaRPr lang="uk-UA" b="1" dirty="0">
              <a:solidFill>
                <a:schemeClr val="bg1"/>
              </a:solidFill>
            </a:endParaRPr>
          </a:p>
        </p:txBody>
      </p:sp>
    </p:spTree>
    <p:extLst>
      <p:ext uri="{BB962C8B-B14F-4D97-AF65-F5344CB8AC3E}">
        <p14:creationId xmlns:p14="http://schemas.microsoft.com/office/powerpoint/2010/main" val="2442331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41A9ABE-F7EA-6BD4-824C-FCFD0406A215}"/>
              </a:ext>
            </a:extLst>
          </p:cNvPr>
          <p:cNvPicPr>
            <a:picLocks noChangeAspect="1"/>
          </p:cNvPicPr>
          <p:nvPr/>
        </p:nvPicPr>
        <p:blipFill>
          <a:blip r:embed="rId2"/>
          <a:stretch>
            <a:fillRect/>
          </a:stretch>
        </p:blipFill>
        <p:spPr>
          <a:xfrm>
            <a:off x="868681" y="409074"/>
            <a:ext cx="12786360" cy="7485246"/>
          </a:xfrm>
          <a:prstGeom prst="rect">
            <a:avLst/>
          </a:prstGeom>
        </p:spPr>
      </p:pic>
      <p:sp>
        <p:nvSpPr>
          <p:cNvPr id="4" name="TextBox 3">
            <a:extLst>
              <a:ext uri="{FF2B5EF4-FFF2-40B4-BE49-F238E27FC236}">
                <a16:creationId xmlns:a16="http://schemas.microsoft.com/office/drawing/2014/main" id="{51971F81-7E26-6AF5-7D21-63D2345F238A}"/>
              </a:ext>
            </a:extLst>
          </p:cNvPr>
          <p:cNvSpPr txBox="1"/>
          <p:nvPr/>
        </p:nvSpPr>
        <p:spPr>
          <a:xfrm>
            <a:off x="7261861" y="106536"/>
            <a:ext cx="7315200" cy="646331"/>
          </a:xfrm>
          <a:prstGeom prst="rect">
            <a:avLst/>
          </a:prstGeom>
          <a:noFill/>
        </p:spPr>
        <p:txBody>
          <a:bodyPr wrap="square">
            <a:spAutoFit/>
          </a:bodyPr>
          <a:lstStyle/>
          <a:p>
            <a:pPr algn="r"/>
            <a:r>
              <a:rPr lang="uk-UA" dirty="0">
                <a:solidFill>
                  <a:schemeClr val="bg1"/>
                </a:solidFill>
              </a:rPr>
              <a:t>Продовження </a:t>
            </a:r>
          </a:p>
          <a:p>
            <a:pPr algn="r"/>
            <a:r>
              <a:rPr lang="uk-UA" dirty="0">
                <a:solidFill>
                  <a:schemeClr val="bg1"/>
                </a:solidFill>
              </a:rPr>
              <a:t>Таблиця 1. Розподіл ризиків за </a:t>
            </a:r>
            <a:r>
              <a:rPr lang="en-US" dirty="0">
                <a:solidFill>
                  <a:schemeClr val="bg1"/>
                </a:solidFill>
              </a:rPr>
              <a:t>FIDIC Red / Yellow / Silver Book 1999</a:t>
            </a:r>
            <a:endParaRPr lang="uk-UA" dirty="0">
              <a:solidFill>
                <a:schemeClr val="bg1"/>
              </a:solidFill>
            </a:endParaRPr>
          </a:p>
        </p:txBody>
      </p:sp>
    </p:spTree>
    <p:extLst>
      <p:ext uri="{BB962C8B-B14F-4D97-AF65-F5344CB8AC3E}">
        <p14:creationId xmlns:p14="http://schemas.microsoft.com/office/powerpoint/2010/main" val="210929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20E4600-7FC6-AF5D-3D69-18100D178524}"/>
              </a:ext>
            </a:extLst>
          </p:cNvPr>
          <p:cNvPicPr>
            <a:picLocks noChangeAspect="1"/>
          </p:cNvPicPr>
          <p:nvPr/>
        </p:nvPicPr>
        <p:blipFill>
          <a:blip r:embed="rId2"/>
          <a:stretch>
            <a:fillRect/>
          </a:stretch>
        </p:blipFill>
        <p:spPr>
          <a:xfrm>
            <a:off x="502921" y="0"/>
            <a:ext cx="8214360" cy="8229600"/>
          </a:xfrm>
          <a:prstGeom prst="rect">
            <a:avLst/>
          </a:prstGeom>
        </p:spPr>
      </p:pic>
      <p:pic>
        <p:nvPicPr>
          <p:cNvPr id="4" name="Рисунок 3">
            <a:extLst>
              <a:ext uri="{FF2B5EF4-FFF2-40B4-BE49-F238E27FC236}">
                <a16:creationId xmlns:a16="http://schemas.microsoft.com/office/drawing/2014/main" id="{99B6C276-4896-4905-A305-DDA094D77980}"/>
              </a:ext>
            </a:extLst>
          </p:cNvPr>
          <p:cNvPicPr>
            <a:picLocks noChangeAspect="1"/>
          </p:cNvPicPr>
          <p:nvPr/>
        </p:nvPicPr>
        <p:blipFill>
          <a:blip r:embed="rId3"/>
          <a:stretch>
            <a:fillRect/>
          </a:stretch>
        </p:blipFill>
        <p:spPr>
          <a:xfrm>
            <a:off x="8717281" y="1976628"/>
            <a:ext cx="6158484" cy="6252972"/>
          </a:xfrm>
          <a:prstGeom prst="rect">
            <a:avLst/>
          </a:prstGeom>
        </p:spPr>
      </p:pic>
      <p:sp>
        <p:nvSpPr>
          <p:cNvPr id="6" name="TextBox 5">
            <a:extLst>
              <a:ext uri="{FF2B5EF4-FFF2-40B4-BE49-F238E27FC236}">
                <a16:creationId xmlns:a16="http://schemas.microsoft.com/office/drawing/2014/main" id="{6012CAB4-F36A-D7C3-F369-173686EAC4D1}"/>
              </a:ext>
            </a:extLst>
          </p:cNvPr>
          <p:cNvSpPr txBox="1"/>
          <p:nvPr/>
        </p:nvSpPr>
        <p:spPr>
          <a:xfrm>
            <a:off x="8930640" y="803648"/>
            <a:ext cx="7437120" cy="400110"/>
          </a:xfrm>
          <a:prstGeom prst="rect">
            <a:avLst/>
          </a:prstGeom>
          <a:noFill/>
        </p:spPr>
        <p:txBody>
          <a:bodyPr wrap="square">
            <a:spAutoFit/>
          </a:bodyPr>
          <a:lstStyle/>
          <a:p>
            <a:r>
              <a:rPr lang="uk-UA" sz="2000" b="1" dirty="0">
                <a:solidFill>
                  <a:schemeClr val="bg1"/>
                </a:solidFill>
              </a:rPr>
              <a:t>Таблиця 2. Розподіл ризиків </a:t>
            </a:r>
            <a:r>
              <a:rPr lang="en-US" sz="2000" b="1" dirty="0">
                <a:solidFill>
                  <a:schemeClr val="bg1"/>
                </a:solidFill>
              </a:rPr>
              <a:t>FIDIC 2017 </a:t>
            </a:r>
            <a:endParaRPr lang="uk-UA" sz="2000" b="1" dirty="0">
              <a:solidFill>
                <a:schemeClr val="bg1"/>
              </a:solidFill>
            </a:endParaRPr>
          </a:p>
        </p:txBody>
      </p:sp>
    </p:spTree>
    <p:extLst>
      <p:ext uri="{BB962C8B-B14F-4D97-AF65-F5344CB8AC3E}">
        <p14:creationId xmlns:p14="http://schemas.microsoft.com/office/powerpoint/2010/main" val="1957600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1640" y="509826"/>
            <a:ext cx="10719435" cy="579358"/>
          </a:xfrm>
          <a:prstGeom prst="rect">
            <a:avLst/>
          </a:prstGeom>
          <a:noFill/>
          <a:ln/>
        </p:spPr>
        <p:txBody>
          <a:bodyPr wrap="none" lIns="0" tIns="0" rIns="0" bIns="0" rtlCol="0" anchor="t"/>
          <a:lstStyle/>
          <a:p>
            <a:pPr marL="0" marR="0" lvl="0" indent="0" algn="l" defTabSz="914400" rtl="0" eaLnBrk="1" fontAlgn="auto" latinLnBrk="0" hangingPunct="1">
              <a:lnSpc>
                <a:spcPts val="4550"/>
              </a:lnSpc>
              <a:spcBef>
                <a:spcPts val="0"/>
              </a:spcBef>
              <a:spcAft>
                <a:spcPts val="0"/>
              </a:spcAft>
              <a:buClrTx/>
              <a:buSzTx/>
              <a:buFontTx/>
              <a:buNone/>
              <a:tabLst/>
              <a:defRPr/>
            </a:pPr>
            <a:r>
              <a:rPr kumimoji="0" lang="en-US" sz="36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Оптимальний вибір для відбудови України</a:t>
            </a:r>
            <a:endParaRPr kumimoji="0" lang="en-US" sz="3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41640" y="1552694"/>
            <a:ext cx="4270058" cy="347663"/>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Ключові виклики відбудови:</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41640" y="2085737"/>
            <a:ext cx="7707273" cy="296585"/>
          </a:xfrm>
          <a:prstGeom prst="rect">
            <a:avLst/>
          </a:prstGeom>
          <a:noFill/>
          <a:ln/>
        </p:spPr>
        <p:txBody>
          <a:bodyPr wrap="none" lIns="0" tIns="0" rIns="0" bIns="0" rtlCol="0" anchor="t"/>
          <a:lstStyle/>
          <a:p>
            <a:pPr marL="342900" marR="0" lvl="0" indent="-342900" algn="l" defTabSz="914400" rtl="0" eaLnBrk="1" fontAlgn="auto" latinLnBrk="0" hangingPunct="1">
              <a:lnSpc>
                <a:spcPts val="23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Екстремальна невизначеність умов реалізації проєктів</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41640" y="2447211"/>
            <a:ext cx="7707273" cy="296585"/>
          </a:xfrm>
          <a:prstGeom prst="rect">
            <a:avLst/>
          </a:prstGeom>
          <a:noFill/>
          <a:ln/>
        </p:spPr>
        <p:txBody>
          <a:bodyPr wrap="none" lIns="0" tIns="0" rIns="0" bIns="0" rtlCol="0" anchor="t"/>
          <a:lstStyle/>
          <a:p>
            <a:pPr marL="342900" marR="0" lvl="0" indent="-342900" algn="l" defTabSz="914400" rtl="0" eaLnBrk="1" fontAlgn="auto" latinLnBrk="0" hangingPunct="1">
              <a:lnSpc>
                <a:spcPts val="23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Потреба у надзвичайній швидкості відбудови</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741640" y="2808684"/>
            <a:ext cx="7707273" cy="296585"/>
          </a:xfrm>
          <a:prstGeom prst="rect">
            <a:avLst/>
          </a:prstGeom>
          <a:noFill/>
          <a:ln/>
        </p:spPr>
        <p:txBody>
          <a:bodyPr wrap="none" lIns="0" tIns="0" rIns="0" bIns="0" rtlCol="0" anchor="t"/>
          <a:lstStyle/>
          <a:p>
            <a:pPr marL="342900" marR="0" lvl="0" indent="-342900" algn="l" defTabSz="914400" rtl="0" eaLnBrk="1" fontAlgn="auto" latinLnBrk="0" hangingPunct="1">
              <a:lnSpc>
                <a:spcPts val="23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Неможливість точної оцінки обсягів робіт до початку</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741640" y="3170158"/>
            <a:ext cx="7707273" cy="296585"/>
          </a:xfrm>
          <a:prstGeom prst="rect">
            <a:avLst/>
          </a:prstGeom>
          <a:noFill/>
          <a:ln/>
        </p:spPr>
        <p:txBody>
          <a:bodyPr wrap="none" lIns="0" tIns="0" rIns="0" bIns="0" rtlCol="0" anchor="t"/>
          <a:lstStyle/>
          <a:p>
            <a:pPr marL="342900" marR="0" lvl="0" indent="-342900" algn="l" defTabSz="914400" rtl="0" eaLnBrk="1" fontAlgn="auto" latinLnBrk="0" hangingPunct="1">
              <a:lnSpc>
                <a:spcPts val="23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Нестабільність постачання матеріалів та обладнання</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741640" y="3531632"/>
            <a:ext cx="7707273" cy="296585"/>
          </a:xfrm>
          <a:prstGeom prst="rect">
            <a:avLst/>
          </a:prstGeom>
          <a:noFill/>
          <a:ln/>
        </p:spPr>
        <p:txBody>
          <a:bodyPr wrap="none" lIns="0" tIns="0" rIns="0" bIns="0" rtlCol="0" anchor="t"/>
          <a:lstStyle/>
          <a:p>
            <a:pPr marL="342900" marR="0" lvl="0" indent="-342900" algn="l" defTabSz="914400" rtl="0" eaLnBrk="1" fontAlgn="auto" latinLnBrk="0" hangingPunct="1">
              <a:lnSpc>
                <a:spcPts val="23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Постійні безпекові ризики та загрози</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741640" y="3893106"/>
            <a:ext cx="7707273" cy="296585"/>
          </a:xfrm>
          <a:prstGeom prst="rect">
            <a:avLst/>
          </a:prstGeom>
          <a:noFill/>
          <a:ln/>
        </p:spPr>
        <p:txBody>
          <a:bodyPr wrap="none" lIns="0" tIns="0" rIns="0" bIns="0" rtlCol="0" anchor="t"/>
          <a:lstStyle/>
          <a:p>
            <a:pPr marL="342900" marR="0" lvl="0" indent="-342900" algn="l" defTabSz="914400" rtl="0" eaLnBrk="1" fontAlgn="auto" latinLnBrk="0" hangingPunct="1">
              <a:lnSpc>
                <a:spcPts val="23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Обмежені людські ресурси через мобілізацію</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741640" y="4254579"/>
            <a:ext cx="7707273" cy="296585"/>
          </a:xfrm>
          <a:prstGeom prst="rect">
            <a:avLst/>
          </a:prstGeom>
          <a:noFill/>
          <a:ln/>
        </p:spPr>
        <p:txBody>
          <a:bodyPr wrap="none" lIns="0" tIns="0" rIns="0" bIns="0" rtlCol="0" anchor="t"/>
          <a:lstStyle/>
          <a:p>
            <a:pPr marL="342900" marR="0" lvl="0" indent="-342900" algn="l" defTabSz="914400" rtl="0" eaLnBrk="1" fontAlgn="auto" latinLnBrk="0" hangingPunct="1">
              <a:lnSpc>
                <a:spcPts val="23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Волатильність цін та валютних курсів</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0" descr="preencoded.png"/>
          <p:cNvPicPr>
            <a:picLocks noChangeAspect="1"/>
          </p:cNvPicPr>
          <p:nvPr/>
        </p:nvPicPr>
        <p:blipFill>
          <a:blip r:embed="rId3"/>
          <a:stretch>
            <a:fillRect/>
          </a:stretch>
        </p:blipFill>
        <p:spPr>
          <a:xfrm>
            <a:off x="8908971" y="1575911"/>
            <a:ext cx="4987290" cy="5030629"/>
          </a:xfrm>
          <a:prstGeom prst="rect">
            <a:avLst/>
          </a:prstGeom>
        </p:spPr>
      </p:pic>
      <p:sp>
        <p:nvSpPr>
          <p:cNvPr id="12" name="Shape 9"/>
          <p:cNvSpPr/>
          <p:nvPr/>
        </p:nvSpPr>
        <p:spPr>
          <a:xfrm>
            <a:off x="1158717" y="6322516"/>
            <a:ext cx="13147119" cy="1084302"/>
          </a:xfrm>
          <a:prstGeom prst="roundRect">
            <a:avLst>
              <a:gd name="adj" fmla="val 2565"/>
            </a:avLst>
          </a:prstGeom>
          <a:solidFill>
            <a:srgbClr val="37201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1" descr="preencoded.png"/>
          <p:cNvPicPr>
            <a:picLocks noChangeAspect="1"/>
          </p:cNvPicPr>
          <p:nvPr/>
        </p:nvPicPr>
        <p:blipFill>
          <a:blip r:embed="rId4"/>
          <a:stretch>
            <a:fillRect/>
          </a:stretch>
        </p:blipFill>
        <p:spPr>
          <a:xfrm>
            <a:off x="927021" y="7314128"/>
            <a:ext cx="231696" cy="185380"/>
          </a:xfrm>
          <a:prstGeom prst="rect">
            <a:avLst/>
          </a:prstGeom>
        </p:spPr>
      </p:pic>
      <p:sp>
        <p:nvSpPr>
          <p:cNvPr id="14" name="Text 10"/>
          <p:cNvSpPr/>
          <p:nvPr/>
        </p:nvSpPr>
        <p:spPr>
          <a:xfrm>
            <a:off x="1344097" y="6495335"/>
            <a:ext cx="12359283" cy="593169"/>
          </a:xfrm>
          <a:prstGeom prst="rect">
            <a:avLst/>
          </a:prstGeom>
          <a:noFill/>
          <a:ln/>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Noto Serif HK" pitchFamily="34" charset="0"/>
                <a:ea typeface="Noto Serif HK" pitchFamily="34" charset="-122"/>
                <a:cs typeface="Noto Serif HK" pitchFamily="34" charset="-120"/>
              </a:rPr>
              <a:t>Рекомендація:</a:t>
            </a:r>
            <a:r>
              <a:rPr kumimoji="0" lang="en-US" sz="2400" b="0" i="0" u="none" strike="noStrike" kern="1200" cap="none" spc="0" normalizeH="0" baseline="0" noProof="0" dirty="0">
                <a:ln>
                  <a:noFill/>
                </a:ln>
                <a:solidFill>
                  <a:srgbClr val="ED7D31">
                    <a:lumMod val="75000"/>
                  </a:srgbClr>
                </a:solidFill>
                <a:effectLst/>
                <a:uLnTx/>
                <a:uFillTx/>
                <a:latin typeface="Noto Serif HK" pitchFamily="34" charset="0"/>
                <a:ea typeface="Noto Serif HK" pitchFamily="34" charset="-122"/>
                <a:cs typeface="Noto Serif HK" pitchFamily="34" charset="-120"/>
              </a:rPr>
              <a:t> Для більшості проєктів відбудови в умовах війни та повоєнний період найбільш оптимальним вибором є </a:t>
            </a:r>
            <a:r>
              <a:rPr kumimoji="0" lang="uk-UA" sz="2400" b="0" i="0" u="none" strike="noStrike" kern="1200" cap="none" spc="0" normalizeH="0" baseline="0" noProof="0" dirty="0">
                <a:ln>
                  <a:noFill/>
                </a:ln>
                <a:solidFill>
                  <a:srgbClr val="ED7D31">
                    <a:lumMod val="75000"/>
                  </a:srgbClr>
                </a:solidFill>
                <a:effectLst/>
                <a:uLnTx/>
                <a:uFillTx/>
                <a:latin typeface="Noto Serif HK" pitchFamily="34" charset="0"/>
                <a:ea typeface="Noto Serif HK" pitchFamily="34" charset="-122"/>
                <a:cs typeface="Noto Serif HK" pitchFamily="34" charset="-120"/>
              </a:rPr>
              <a:t>проформи </a:t>
            </a:r>
            <a:r>
              <a:rPr kumimoji="0" lang="en-US" sz="2400" b="0" i="0" u="none" strike="noStrike" kern="1200" cap="none" spc="0" normalizeH="0" baseline="0" noProof="0" dirty="0">
                <a:ln>
                  <a:noFill/>
                </a:ln>
                <a:solidFill>
                  <a:srgbClr val="ED7D31">
                    <a:lumMod val="75000"/>
                  </a:srgbClr>
                </a:solidFill>
                <a:effectLst/>
                <a:uLnTx/>
                <a:uFillTx/>
                <a:latin typeface="Noto Serif HK" pitchFamily="34" charset="0"/>
                <a:ea typeface="Noto Serif HK" pitchFamily="34" charset="-122"/>
                <a:cs typeface="Noto Serif HK" pitchFamily="34" charset="-120"/>
              </a:rPr>
              <a:t>FIDIC </a:t>
            </a:r>
            <a:r>
              <a:rPr kumimoji="0" lang="uk-UA" sz="2400" b="0" i="0" u="none" strike="noStrike" kern="1200" cap="none" spc="0" normalizeH="0" baseline="0" noProof="0" dirty="0">
                <a:ln>
                  <a:noFill/>
                </a:ln>
                <a:solidFill>
                  <a:srgbClr val="ED7D31">
                    <a:lumMod val="75000"/>
                  </a:srgbClr>
                </a:solidFill>
                <a:effectLst/>
                <a:uLnTx/>
                <a:uFillTx/>
                <a:latin typeface="Noto Serif HK" pitchFamily="34" charset="0"/>
                <a:ea typeface="Noto Serif HK" pitchFamily="34" charset="-122"/>
                <a:cs typeface="Noto Serif HK" pitchFamily="34" charset="-120"/>
              </a:rPr>
              <a:t> - </a:t>
            </a:r>
            <a:r>
              <a:rPr kumimoji="0" lang="en-US" sz="2400" b="0" i="0" u="none" strike="noStrike" kern="1200" cap="none" spc="0" normalizeH="0" baseline="0" noProof="0" dirty="0">
                <a:ln>
                  <a:noFill/>
                </a:ln>
                <a:solidFill>
                  <a:srgbClr val="FFFF00"/>
                </a:solidFill>
                <a:effectLst/>
                <a:uLnTx/>
                <a:uFillTx/>
                <a:latin typeface="Noto Serif HK" pitchFamily="34" charset="0"/>
                <a:ea typeface="Noto Serif HK" pitchFamily="34" charset="-122"/>
                <a:cs typeface="Noto Serif HK" pitchFamily="34" charset="-120"/>
              </a:rPr>
              <a:t>Yellow Book (Жовта книга) </a:t>
            </a:r>
            <a:r>
              <a:rPr kumimoji="0" lang="en-US" sz="2400" b="0" i="0" u="none" strike="noStrike" kern="1200" cap="none" spc="0" normalizeH="0" baseline="0" noProof="0" dirty="0">
                <a:ln>
                  <a:noFill/>
                </a:ln>
                <a:solidFill>
                  <a:srgbClr val="ED7D31">
                    <a:lumMod val="75000"/>
                  </a:srgbClr>
                </a:solidFill>
                <a:effectLst/>
                <a:uLnTx/>
                <a:uFillTx/>
                <a:latin typeface="Noto Serif HK" pitchFamily="34" charset="0"/>
                <a:ea typeface="Noto Serif HK" pitchFamily="34" charset="-122"/>
                <a:cs typeface="Noto Serif HK" pitchFamily="34" charset="-120"/>
              </a:rPr>
              <a:t>2017 року, але із суттєвими змінами до Особливих умов.</a:t>
            </a:r>
            <a:endParaRPr kumimoji="0" lang="en-US" sz="2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25372"/>
          </a:xfrm>
          <a:prstGeom prst="rect">
            <a:avLst/>
          </a:prstGeom>
        </p:spPr>
      </p:pic>
      <p:sp>
        <p:nvSpPr>
          <p:cNvPr id="3" name="Text 0"/>
          <p:cNvSpPr/>
          <p:nvPr/>
        </p:nvSpPr>
        <p:spPr>
          <a:xfrm>
            <a:off x="648057" y="2470904"/>
            <a:ext cx="10106620" cy="506254"/>
          </a:xfrm>
          <a:prstGeom prst="rect">
            <a:avLst/>
          </a:prstGeom>
          <a:noFill/>
          <a:ln/>
        </p:spPr>
        <p:txBody>
          <a:bodyPr wrap="none" lIns="0" tIns="0" rIns="0" bIns="0" rtlCol="0" anchor="t"/>
          <a:lstStyle/>
          <a:p>
            <a:pPr marL="0" indent="0" algn="l">
              <a:lnSpc>
                <a:spcPts val="3950"/>
              </a:lnSpc>
              <a:buNone/>
            </a:pPr>
            <a:r>
              <a:rPr lang="en-US" sz="3150" b="1" dirty="0">
                <a:solidFill>
                  <a:srgbClr val="FFF8F5"/>
                </a:solidFill>
                <a:latin typeface="Noto Serif HK Bold" pitchFamily="34" charset="0"/>
                <a:ea typeface="Noto Serif HK Bold" pitchFamily="34" charset="-122"/>
                <a:cs typeface="Noto Serif HK Bold" pitchFamily="34" charset="-120"/>
              </a:rPr>
              <a:t>Поняття ризику, його ймовірність та наслідки</a:t>
            </a:r>
            <a:endParaRPr lang="en-US" sz="3150" dirty="0"/>
          </a:p>
        </p:txBody>
      </p:sp>
      <p:sp>
        <p:nvSpPr>
          <p:cNvPr id="4" name="Text 1"/>
          <p:cNvSpPr/>
          <p:nvPr/>
        </p:nvSpPr>
        <p:spPr>
          <a:xfrm>
            <a:off x="648057" y="3220164"/>
            <a:ext cx="13334286" cy="518398"/>
          </a:xfrm>
          <a:prstGeom prst="rect">
            <a:avLst/>
          </a:prstGeom>
          <a:noFill/>
          <a:ln/>
        </p:spPr>
        <p:txBody>
          <a:bodyPr wrap="square" lIns="0" tIns="0" rIns="0" bIns="0" rtlCol="0" anchor="t"/>
          <a:lstStyle/>
          <a:p>
            <a:pPr marL="0" indent="0" algn="l">
              <a:lnSpc>
                <a:spcPts val="2000"/>
              </a:lnSpc>
              <a:buNone/>
            </a:pPr>
            <a:r>
              <a:rPr lang="en-US" sz="1250" dirty="0">
                <a:solidFill>
                  <a:srgbClr val="D3C9C5"/>
                </a:solidFill>
                <a:latin typeface="Noto Serif HK" pitchFamily="34" charset="0"/>
                <a:ea typeface="Noto Serif HK" pitchFamily="34" charset="-122"/>
                <a:cs typeface="Noto Serif HK" pitchFamily="34" charset="-120"/>
              </a:rPr>
              <a:t>Ризик у будівництві — це невизначеність результату події, яка характеризується двома ключовими параметрами: ймовірністю настання та потенційними наслідками для проекту.</a:t>
            </a:r>
            <a:endParaRPr lang="en-US" sz="1250" dirty="0"/>
          </a:p>
        </p:txBody>
      </p:sp>
      <p:sp>
        <p:nvSpPr>
          <p:cNvPr id="5" name="Shape 2"/>
          <p:cNvSpPr/>
          <p:nvPr/>
        </p:nvSpPr>
        <p:spPr>
          <a:xfrm>
            <a:off x="648057" y="3920847"/>
            <a:ext cx="6586180" cy="1983462"/>
          </a:xfrm>
          <a:prstGeom prst="roundRect">
            <a:avLst>
              <a:gd name="adj" fmla="val 1225"/>
            </a:avLst>
          </a:prstGeom>
          <a:solidFill>
            <a:srgbClr val="403234"/>
          </a:solidFill>
          <a:ln w="22860">
            <a:solidFill>
              <a:srgbClr val="786A6C"/>
            </a:solidFill>
            <a:prstDash val="solid"/>
          </a:ln>
        </p:spPr>
        <p:txBody>
          <a:bodyPr/>
          <a:lstStyle/>
          <a:p>
            <a:endParaRPr lang="uk-UA"/>
          </a:p>
        </p:txBody>
      </p:sp>
      <p:sp>
        <p:nvSpPr>
          <p:cNvPr id="6" name="Shape 3"/>
          <p:cNvSpPr/>
          <p:nvPr/>
        </p:nvSpPr>
        <p:spPr>
          <a:xfrm>
            <a:off x="670917" y="3943707"/>
            <a:ext cx="6540460" cy="486013"/>
          </a:xfrm>
          <a:prstGeom prst="rect">
            <a:avLst/>
          </a:prstGeom>
          <a:solidFill>
            <a:srgbClr val="5F5153"/>
          </a:solidFill>
          <a:ln/>
        </p:spPr>
        <p:txBody>
          <a:bodyPr/>
          <a:lstStyle/>
          <a:p>
            <a:endParaRPr lang="uk-UA"/>
          </a:p>
        </p:txBody>
      </p:sp>
      <p:sp>
        <p:nvSpPr>
          <p:cNvPr id="7" name="Text 4"/>
          <p:cNvSpPr/>
          <p:nvPr/>
        </p:nvSpPr>
        <p:spPr>
          <a:xfrm>
            <a:off x="3819644" y="4034790"/>
            <a:ext cx="243007" cy="303728"/>
          </a:xfrm>
          <a:prstGeom prst="rect">
            <a:avLst/>
          </a:prstGeom>
          <a:noFill/>
          <a:ln/>
        </p:spPr>
        <p:txBody>
          <a:bodyPr wrap="none" lIns="0" tIns="0" rIns="0" bIns="0" rtlCol="0" anchor="t"/>
          <a:lstStyle/>
          <a:p>
            <a:pPr marL="0" indent="0" algn="l">
              <a:lnSpc>
                <a:spcPts val="1900"/>
              </a:lnSpc>
              <a:buNone/>
            </a:pPr>
            <a:r>
              <a:rPr lang="en-US" sz="1900" b="1" dirty="0">
                <a:solidFill>
                  <a:srgbClr val="D3C9C5"/>
                </a:solidFill>
                <a:latin typeface="Noto Serif HK Bold" pitchFamily="34" charset="0"/>
                <a:ea typeface="Noto Serif HK Bold" pitchFamily="34" charset="-122"/>
                <a:cs typeface="Noto Serif HK Bold" pitchFamily="34" charset="-120"/>
              </a:rPr>
              <a:t>1</a:t>
            </a:r>
            <a:endParaRPr lang="en-US" sz="1900" dirty="0"/>
          </a:p>
        </p:txBody>
      </p:sp>
      <p:sp>
        <p:nvSpPr>
          <p:cNvPr id="8" name="Text 5"/>
          <p:cNvSpPr/>
          <p:nvPr/>
        </p:nvSpPr>
        <p:spPr>
          <a:xfrm>
            <a:off x="832842" y="4591645"/>
            <a:ext cx="2380655" cy="253127"/>
          </a:xfrm>
          <a:prstGeom prst="rect">
            <a:avLst/>
          </a:prstGeom>
          <a:noFill/>
          <a:ln/>
        </p:spPr>
        <p:txBody>
          <a:bodyPr wrap="none" lIns="0" tIns="0" rIns="0" bIns="0" rtlCol="0" anchor="t"/>
          <a:lstStyle/>
          <a:p>
            <a:pPr marL="0" indent="0" algn="l">
              <a:lnSpc>
                <a:spcPts val="1950"/>
              </a:lnSpc>
              <a:buNone/>
            </a:pPr>
            <a:r>
              <a:rPr lang="en-US" sz="1550" b="1" dirty="0">
                <a:solidFill>
                  <a:srgbClr val="D3C9C5"/>
                </a:solidFill>
                <a:latin typeface="Noto Serif HK Bold" pitchFamily="34" charset="0"/>
                <a:ea typeface="Noto Serif HK Bold" pitchFamily="34" charset="-122"/>
                <a:cs typeface="Noto Serif HK Bold" pitchFamily="34" charset="-120"/>
              </a:rPr>
              <a:t>Ідентифікація ризику</a:t>
            </a:r>
            <a:endParaRPr lang="en-US" sz="1550" dirty="0"/>
          </a:p>
        </p:txBody>
      </p:sp>
      <p:sp>
        <p:nvSpPr>
          <p:cNvPr id="9" name="Text 6"/>
          <p:cNvSpPr/>
          <p:nvPr/>
        </p:nvSpPr>
        <p:spPr>
          <a:xfrm>
            <a:off x="832842" y="4941927"/>
            <a:ext cx="6216610" cy="777597"/>
          </a:xfrm>
          <a:prstGeom prst="rect">
            <a:avLst/>
          </a:prstGeom>
          <a:noFill/>
          <a:ln/>
        </p:spPr>
        <p:txBody>
          <a:bodyPr wrap="square" lIns="0" tIns="0" rIns="0" bIns="0" rtlCol="0" anchor="t"/>
          <a:lstStyle/>
          <a:p>
            <a:pPr marL="0" indent="0" algn="l">
              <a:lnSpc>
                <a:spcPts val="2000"/>
              </a:lnSpc>
              <a:buNone/>
            </a:pPr>
            <a:r>
              <a:rPr lang="en-US" sz="1250" dirty="0">
                <a:solidFill>
                  <a:srgbClr val="D3C9C5"/>
                </a:solidFill>
                <a:latin typeface="Noto Serif HK" pitchFamily="34" charset="0"/>
                <a:ea typeface="Noto Serif HK" pitchFamily="34" charset="-122"/>
                <a:cs typeface="Noto Serif HK" pitchFamily="34" charset="-120"/>
              </a:rPr>
              <a:t>Виявлення потенційних загроз та можливостей, що можуть вплинути на проект. Включає аналіз технічної документації, умов контракту та зовнішніх факторів.</a:t>
            </a:r>
            <a:endParaRPr lang="en-US" sz="1250" dirty="0"/>
          </a:p>
        </p:txBody>
      </p:sp>
      <p:sp>
        <p:nvSpPr>
          <p:cNvPr id="10" name="Shape 7"/>
          <p:cNvSpPr/>
          <p:nvPr/>
        </p:nvSpPr>
        <p:spPr>
          <a:xfrm>
            <a:off x="7396162" y="3920847"/>
            <a:ext cx="6586180" cy="1983462"/>
          </a:xfrm>
          <a:prstGeom prst="roundRect">
            <a:avLst>
              <a:gd name="adj" fmla="val 1225"/>
            </a:avLst>
          </a:prstGeom>
          <a:solidFill>
            <a:srgbClr val="403234"/>
          </a:solidFill>
          <a:ln w="22860">
            <a:solidFill>
              <a:srgbClr val="786A6C"/>
            </a:solidFill>
            <a:prstDash val="solid"/>
          </a:ln>
        </p:spPr>
        <p:txBody>
          <a:bodyPr/>
          <a:lstStyle/>
          <a:p>
            <a:endParaRPr lang="uk-UA"/>
          </a:p>
        </p:txBody>
      </p:sp>
      <p:sp>
        <p:nvSpPr>
          <p:cNvPr id="11" name="Shape 8"/>
          <p:cNvSpPr/>
          <p:nvPr/>
        </p:nvSpPr>
        <p:spPr>
          <a:xfrm>
            <a:off x="7419023" y="3943707"/>
            <a:ext cx="6540460" cy="486013"/>
          </a:xfrm>
          <a:prstGeom prst="rect">
            <a:avLst/>
          </a:prstGeom>
          <a:solidFill>
            <a:srgbClr val="5F5153"/>
          </a:solidFill>
          <a:ln/>
        </p:spPr>
        <p:txBody>
          <a:bodyPr/>
          <a:lstStyle/>
          <a:p>
            <a:endParaRPr lang="uk-UA"/>
          </a:p>
        </p:txBody>
      </p:sp>
      <p:sp>
        <p:nvSpPr>
          <p:cNvPr id="12" name="Text 9"/>
          <p:cNvSpPr/>
          <p:nvPr/>
        </p:nvSpPr>
        <p:spPr>
          <a:xfrm>
            <a:off x="10567749" y="4034790"/>
            <a:ext cx="243007" cy="303728"/>
          </a:xfrm>
          <a:prstGeom prst="rect">
            <a:avLst/>
          </a:prstGeom>
          <a:noFill/>
          <a:ln/>
        </p:spPr>
        <p:txBody>
          <a:bodyPr wrap="none" lIns="0" tIns="0" rIns="0" bIns="0" rtlCol="0" anchor="t"/>
          <a:lstStyle/>
          <a:p>
            <a:pPr marL="0" indent="0" algn="l">
              <a:lnSpc>
                <a:spcPts val="1900"/>
              </a:lnSpc>
              <a:buNone/>
            </a:pPr>
            <a:r>
              <a:rPr lang="en-US" sz="1900" b="1" dirty="0">
                <a:solidFill>
                  <a:srgbClr val="D3C9C5"/>
                </a:solidFill>
                <a:latin typeface="Noto Serif HK Bold" pitchFamily="34" charset="0"/>
                <a:ea typeface="Noto Serif HK Bold" pitchFamily="34" charset="-122"/>
                <a:cs typeface="Noto Serif HK Bold" pitchFamily="34" charset="-120"/>
              </a:rPr>
              <a:t>2</a:t>
            </a:r>
            <a:endParaRPr lang="en-US" sz="1900" dirty="0"/>
          </a:p>
        </p:txBody>
      </p:sp>
      <p:sp>
        <p:nvSpPr>
          <p:cNvPr id="13" name="Text 10"/>
          <p:cNvSpPr/>
          <p:nvPr/>
        </p:nvSpPr>
        <p:spPr>
          <a:xfrm>
            <a:off x="7580948" y="4591645"/>
            <a:ext cx="2135981" cy="253127"/>
          </a:xfrm>
          <a:prstGeom prst="rect">
            <a:avLst/>
          </a:prstGeom>
          <a:noFill/>
          <a:ln/>
        </p:spPr>
        <p:txBody>
          <a:bodyPr wrap="none" lIns="0" tIns="0" rIns="0" bIns="0" rtlCol="0" anchor="t"/>
          <a:lstStyle/>
          <a:p>
            <a:pPr marL="0" indent="0" algn="l">
              <a:lnSpc>
                <a:spcPts val="1950"/>
              </a:lnSpc>
              <a:buNone/>
            </a:pPr>
            <a:r>
              <a:rPr lang="en-US" sz="1550" b="1" dirty="0">
                <a:solidFill>
                  <a:srgbClr val="D3C9C5"/>
                </a:solidFill>
                <a:latin typeface="Noto Serif HK Bold" pitchFamily="34" charset="0"/>
                <a:ea typeface="Noto Serif HK Bold" pitchFamily="34" charset="-122"/>
                <a:cs typeface="Noto Serif HK Bold" pitchFamily="34" charset="-120"/>
              </a:rPr>
              <a:t>Оцінка ймовірності</a:t>
            </a:r>
            <a:endParaRPr lang="en-US" sz="1550" dirty="0"/>
          </a:p>
        </p:txBody>
      </p:sp>
      <p:sp>
        <p:nvSpPr>
          <p:cNvPr id="14" name="Text 11"/>
          <p:cNvSpPr/>
          <p:nvPr/>
        </p:nvSpPr>
        <p:spPr>
          <a:xfrm>
            <a:off x="7580948" y="4941927"/>
            <a:ext cx="6216610" cy="518398"/>
          </a:xfrm>
          <a:prstGeom prst="rect">
            <a:avLst/>
          </a:prstGeom>
          <a:noFill/>
          <a:ln/>
        </p:spPr>
        <p:txBody>
          <a:bodyPr wrap="square" lIns="0" tIns="0" rIns="0" bIns="0" rtlCol="0" anchor="t"/>
          <a:lstStyle/>
          <a:p>
            <a:pPr marL="0" indent="0" algn="l">
              <a:lnSpc>
                <a:spcPts val="2000"/>
              </a:lnSpc>
              <a:buNone/>
            </a:pPr>
            <a:r>
              <a:rPr lang="en-US" sz="1250" dirty="0">
                <a:solidFill>
                  <a:srgbClr val="D3C9C5"/>
                </a:solidFill>
                <a:latin typeface="Noto Serif HK" pitchFamily="34" charset="0"/>
                <a:ea typeface="Noto Serif HK" pitchFamily="34" charset="-122"/>
                <a:cs typeface="Noto Serif HK" pitchFamily="34" charset="-120"/>
              </a:rPr>
              <a:t>Визначення вірогідності настання ризикової події за шкалою від низької до високої. Використовуються статистичні дані та експертні оцінки.</a:t>
            </a:r>
            <a:endParaRPr lang="en-US" sz="1250" dirty="0"/>
          </a:p>
        </p:txBody>
      </p:sp>
      <p:sp>
        <p:nvSpPr>
          <p:cNvPr id="15" name="Shape 12"/>
          <p:cNvSpPr/>
          <p:nvPr/>
        </p:nvSpPr>
        <p:spPr>
          <a:xfrm>
            <a:off x="648057" y="6066234"/>
            <a:ext cx="6586180" cy="1724263"/>
          </a:xfrm>
          <a:prstGeom prst="roundRect">
            <a:avLst>
              <a:gd name="adj" fmla="val 1410"/>
            </a:avLst>
          </a:prstGeom>
          <a:solidFill>
            <a:srgbClr val="403234"/>
          </a:solidFill>
          <a:ln w="22860">
            <a:solidFill>
              <a:srgbClr val="786A6C"/>
            </a:solidFill>
            <a:prstDash val="solid"/>
          </a:ln>
        </p:spPr>
        <p:txBody>
          <a:bodyPr/>
          <a:lstStyle/>
          <a:p>
            <a:endParaRPr lang="uk-UA"/>
          </a:p>
        </p:txBody>
      </p:sp>
      <p:sp>
        <p:nvSpPr>
          <p:cNvPr id="16" name="Shape 13"/>
          <p:cNvSpPr/>
          <p:nvPr/>
        </p:nvSpPr>
        <p:spPr>
          <a:xfrm>
            <a:off x="670917" y="6089094"/>
            <a:ext cx="6540460" cy="486013"/>
          </a:xfrm>
          <a:prstGeom prst="rect">
            <a:avLst/>
          </a:prstGeom>
          <a:solidFill>
            <a:srgbClr val="5F5153"/>
          </a:solidFill>
          <a:ln/>
        </p:spPr>
        <p:txBody>
          <a:bodyPr/>
          <a:lstStyle/>
          <a:p>
            <a:endParaRPr lang="uk-UA"/>
          </a:p>
        </p:txBody>
      </p:sp>
      <p:sp>
        <p:nvSpPr>
          <p:cNvPr id="17" name="Text 14"/>
          <p:cNvSpPr/>
          <p:nvPr/>
        </p:nvSpPr>
        <p:spPr>
          <a:xfrm>
            <a:off x="3819644" y="6180177"/>
            <a:ext cx="243007" cy="303728"/>
          </a:xfrm>
          <a:prstGeom prst="rect">
            <a:avLst/>
          </a:prstGeom>
          <a:noFill/>
          <a:ln/>
        </p:spPr>
        <p:txBody>
          <a:bodyPr wrap="none" lIns="0" tIns="0" rIns="0" bIns="0" rtlCol="0" anchor="t"/>
          <a:lstStyle/>
          <a:p>
            <a:pPr marL="0" indent="0" algn="l">
              <a:lnSpc>
                <a:spcPts val="1900"/>
              </a:lnSpc>
              <a:buNone/>
            </a:pPr>
            <a:r>
              <a:rPr lang="en-US" sz="1900" b="1" dirty="0">
                <a:solidFill>
                  <a:srgbClr val="D3C9C5"/>
                </a:solidFill>
                <a:latin typeface="Noto Serif HK Bold" pitchFamily="34" charset="0"/>
                <a:ea typeface="Noto Serif HK Bold" pitchFamily="34" charset="-122"/>
                <a:cs typeface="Noto Serif HK Bold" pitchFamily="34" charset="-120"/>
              </a:rPr>
              <a:t>3</a:t>
            </a:r>
            <a:endParaRPr lang="en-US" sz="1900" dirty="0"/>
          </a:p>
        </p:txBody>
      </p:sp>
      <p:sp>
        <p:nvSpPr>
          <p:cNvPr id="18" name="Text 15"/>
          <p:cNvSpPr/>
          <p:nvPr/>
        </p:nvSpPr>
        <p:spPr>
          <a:xfrm>
            <a:off x="832842" y="6737033"/>
            <a:ext cx="2025372" cy="253127"/>
          </a:xfrm>
          <a:prstGeom prst="rect">
            <a:avLst/>
          </a:prstGeom>
          <a:noFill/>
          <a:ln/>
        </p:spPr>
        <p:txBody>
          <a:bodyPr wrap="none" lIns="0" tIns="0" rIns="0" bIns="0" rtlCol="0" anchor="t"/>
          <a:lstStyle/>
          <a:p>
            <a:pPr marL="0" indent="0" algn="l">
              <a:lnSpc>
                <a:spcPts val="1950"/>
              </a:lnSpc>
              <a:buNone/>
            </a:pPr>
            <a:r>
              <a:rPr lang="en-US" sz="1550" b="1" dirty="0">
                <a:solidFill>
                  <a:srgbClr val="D3C9C5"/>
                </a:solidFill>
                <a:latin typeface="Noto Serif HK Bold" pitchFamily="34" charset="0"/>
                <a:ea typeface="Noto Serif HK Bold" pitchFamily="34" charset="-122"/>
                <a:cs typeface="Noto Serif HK Bold" pitchFamily="34" charset="-120"/>
              </a:rPr>
              <a:t>Аналіз наслідків</a:t>
            </a:r>
            <a:endParaRPr lang="en-US" sz="1550" dirty="0"/>
          </a:p>
        </p:txBody>
      </p:sp>
      <p:sp>
        <p:nvSpPr>
          <p:cNvPr id="19" name="Text 16"/>
          <p:cNvSpPr/>
          <p:nvPr/>
        </p:nvSpPr>
        <p:spPr>
          <a:xfrm>
            <a:off x="832842" y="7087314"/>
            <a:ext cx="6216610" cy="518398"/>
          </a:xfrm>
          <a:prstGeom prst="rect">
            <a:avLst/>
          </a:prstGeom>
          <a:noFill/>
          <a:ln/>
        </p:spPr>
        <p:txBody>
          <a:bodyPr wrap="square" lIns="0" tIns="0" rIns="0" bIns="0" rtlCol="0" anchor="t"/>
          <a:lstStyle/>
          <a:p>
            <a:pPr marL="0" indent="0" algn="l">
              <a:lnSpc>
                <a:spcPts val="2000"/>
              </a:lnSpc>
              <a:buNone/>
            </a:pPr>
            <a:r>
              <a:rPr lang="en-US" sz="1250" dirty="0">
                <a:solidFill>
                  <a:srgbClr val="D3C9C5"/>
                </a:solidFill>
                <a:latin typeface="Noto Serif HK" pitchFamily="34" charset="0"/>
                <a:ea typeface="Noto Serif HK" pitchFamily="34" charset="-122"/>
                <a:cs typeface="Noto Serif HK" pitchFamily="34" charset="-120"/>
              </a:rPr>
              <a:t>Кількісна та якісна оцінка потенційного впливу на строки, бюджет, якість та безпеку проекту.</a:t>
            </a:r>
            <a:endParaRPr lang="en-US" sz="1250" dirty="0"/>
          </a:p>
        </p:txBody>
      </p:sp>
      <p:sp>
        <p:nvSpPr>
          <p:cNvPr id="20" name="Shape 17"/>
          <p:cNvSpPr/>
          <p:nvPr/>
        </p:nvSpPr>
        <p:spPr>
          <a:xfrm>
            <a:off x="7396162" y="6066234"/>
            <a:ext cx="6586180" cy="1724263"/>
          </a:xfrm>
          <a:prstGeom prst="roundRect">
            <a:avLst>
              <a:gd name="adj" fmla="val 1410"/>
            </a:avLst>
          </a:prstGeom>
          <a:solidFill>
            <a:srgbClr val="403234"/>
          </a:solidFill>
          <a:ln w="22860">
            <a:solidFill>
              <a:srgbClr val="786A6C"/>
            </a:solidFill>
            <a:prstDash val="solid"/>
          </a:ln>
        </p:spPr>
        <p:txBody>
          <a:bodyPr/>
          <a:lstStyle/>
          <a:p>
            <a:endParaRPr lang="uk-UA"/>
          </a:p>
        </p:txBody>
      </p:sp>
      <p:sp>
        <p:nvSpPr>
          <p:cNvPr id="21" name="Shape 18"/>
          <p:cNvSpPr/>
          <p:nvPr/>
        </p:nvSpPr>
        <p:spPr>
          <a:xfrm>
            <a:off x="7419023" y="6089094"/>
            <a:ext cx="6540460" cy="486013"/>
          </a:xfrm>
          <a:prstGeom prst="rect">
            <a:avLst/>
          </a:prstGeom>
          <a:solidFill>
            <a:srgbClr val="5F5153"/>
          </a:solidFill>
          <a:ln/>
        </p:spPr>
        <p:txBody>
          <a:bodyPr/>
          <a:lstStyle/>
          <a:p>
            <a:endParaRPr lang="uk-UA"/>
          </a:p>
        </p:txBody>
      </p:sp>
      <p:sp>
        <p:nvSpPr>
          <p:cNvPr id="22" name="Text 19"/>
          <p:cNvSpPr/>
          <p:nvPr/>
        </p:nvSpPr>
        <p:spPr>
          <a:xfrm>
            <a:off x="10567749" y="6180177"/>
            <a:ext cx="243007" cy="303728"/>
          </a:xfrm>
          <a:prstGeom prst="rect">
            <a:avLst/>
          </a:prstGeom>
          <a:noFill/>
          <a:ln/>
        </p:spPr>
        <p:txBody>
          <a:bodyPr wrap="none" lIns="0" tIns="0" rIns="0" bIns="0" rtlCol="0" anchor="t"/>
          <a:lstStyle/>
          <a:p>
            <a:pPr marL="0" indent="0" algn="l">
              <a:lnSpc>
                <a:spcPts val="1900"/>
              </a:lnSpc>
              <a:buNone/>
            </a:pPr>
            <a:r>
              <a:rPr lang="en-US" sz="1900" b="1" dirty="0">
                <a:solidFill>
                  <a:srgbClr val="D3C9C5"/>
                </a:solidFill>
                <a:latin typeface="Noto Serif HK Bold" pitchFamily="34" charset="0"/>
                <a:ea typeface="Noto Serif HK Bold" pitchFamily="34" charset="-122"/>
                <a:cs typeface="Noto Serif HK Bold" pitchFamily="34" charset="-120"/>
              </a:rPr>
              <a:t>4</a:t>
            </a:r>
            <a:endParaRPr lang="en-US" sz="1900" dirty="0"/>
          </a:p>
        </p:txBody>
      </p:sp>
      <p:sp>
        <p:nvSpPr>
          <p:cNvPr id="23" name="Text 20"/>
          <p:cNvSpPr/>
          <p:nvPr/>
        </p:nvSpPr>
        <p:spPr>
          <a:xfrm>
            <a:off x="7580948" y="6737033"/>
            <a:ext cx="2025372" cy="253127"/>
          </a:xfrm>
          <a:prstGeom prst="rect">
            <a:avLst/>
          </a:prstGeom>
          <a:noFill/>
          <a:ln/>
        </p:spPr>
        <p:txBody>
          <a:bodyPr wrap="none" lIns="0" tIns="0" rIns="0" bIns="0" rtlCol="0" anchor="t"/>
          <a:lstStyle/>
          <a:p>
            <a:pPr marL="0" indent="0" algn="l">
              <a:lnSpc>
                <a:spcPts val="1950"/>
              </a:lnSpc>
              <a:buNone/>
            </a:pPr>
            <a:r>
              <a:rPr lang="en-US" sz="1550" b="1" dirty="0">
                <a:solidFill>
                  <a:srgbClr val="D3C9C5"/>
                </a:solidFill>
                <a:latin typeface="Noto Serif HK Bold" pitchFamily="34" charset="0"/>
                <a:ea typeface="Noto Serif HK Bold" pitchFamily="34" charset="-122"/>
                <a:cs typeface="Noto Serif HK Bold" pitchFamily="34" charset="-120"/>
              </a:rPr>
              <a:t>Пріоритизація</a:t>
            </a:r>
            <a:endParaRPr lang="en-US" sz="1550" dirty="0"/>
          </a:p>
        </p:txBody>
      </p:sp>
      <p:sp>
        <p:nvSpPr>
          <p:cNvPr id="24" name="Text 21"/>
          <p:cNvSpPr/>
          <p:nvPr/>
        </p:nvSpPr>
        <p:spPr>
          <a:xfrm>
            <a:off x="7580948" y="7087314"/>
            <a:ext cx="6216610" cy="518398"/>
          </a:xfrm>
          <a:prstGeom prst="rect">
            <a:avLst/>
          </a:prstGeom>
          <a:noFill/>
          <a:ln/>
        </p:spPr>
        <p:txBody>
          <a:bodyPr wrap="square" lIns="0" tIns="0" rIns="0" bIns="0" rtlCol="0" anchor="t"/>
          <a:lstStyle/>
          <a:p>
            <a:pPr marL="0" indent="0" algn="l">
              <a:lnSpc>
                <a:spcPts val="2000"/>
              </a:lnSpc>
              <a:buNone/>
            </a:pPr>
            <a:r>
              <a:rPr lang="en-US" sz="1250" dirty="0">
                <a:solidFill>
                  <a:srgbClr val="D3C9C5"/>
                </a:solidFill>
                <a:latin typeface="Noto Serif HK" pitchFamily="34" charset="0"/>
                <a:ea typeface="Noto Serif HK" pitchFamily="34" charset="-122"/>
                <a:cs typeface="Noto Serif HK" pitchFamily="34" charset="-120"/>
              </a:rPr>
              <a:t>Ранжування ризиків за критерієм їх значущості для прийняття обґрунтованих управлінських рішень.</a:t>
            </a:r>
            <a:endParaRPr lang="en-US" sz="12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44034"/>
            <a:ext cx="9005530"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Чому Жовта книга для відбудови?</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1017499" y="1565328"/>
            <a:ext cx="13042821"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Noto Serif HK" pitchFamily="34" charset="0"/>
                <a:ea typeface="Noto Serif HK" pitchFamily="34" charset="-122"/>
                <a:cs typeface="Noto Serif HK" pitchFamily="34" charset="-120"/>
              </a:rPr>
              <a:t>Жовта книга FIDIC (</a:t>
            </a:r>
            <a:r>
              <a:rPr kumimoji="0" lang="en-US" sz="28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Plant and Design-Build) пропонує унікальні переваги для проєктів відбудови в умовах війни. Її гнучкість та інтегрований підхід роблять її оптимальним вибором для більшості проєктів відновлення інфраструктури.</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0" descr="preencoded.png"/>
          <p:cNvPicPr>
            <a:picLocks noChangeAspect="1"/>
          </p:cNvPicPr>
          <p:nvPr/>
        </p:nvPicPr>
        <p:blipFill>
          <a:blip r:embed="rId3"/>
          <a:stretch>
            <a:fillRect/>
          </a:stretch>
        </p:blipFill>
        <p:spPr>
          <a:xfrm>
            <a:off x="793790" y="2719268"/>
            <a:ext cx="496133" cy="496133"/>
          </a:xfrm>
          <a:prstGeom prst="rect">
            <a:avLst/>
          </a:prstGeom>
        </p:spPr>
      </p:pic>
      <p:sp>
        <p:nvSpPr>
          <p:cNvPr id="5" name="Text 2"/>
          <p:cNvSpPr/>
          <p:nvPr/>
        </p:nvSpPr>
        <p:spPr>
          <a:xfrm>
            <a:off x="1537930" y="283702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Швидкість</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1537930" y="3266242"/>
            <a:ext cx="5653207"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Паралельне проєктування та будівництво (fast-tracking). Замовник готує лише "Вимоги", а Підрядник одразу починає розробляти робочий проєкт і будувати — економія 30-40% часу порівняно з традиційним послідовним підходом</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1" descr="preencoded.png"/>
          <p:cNvPicPr>
            <a:picLocks noChangeAspect="1"/>
          </p:cNvPicPr>
          <p:nvPr/>
        </p:nvPicPr>
        <p:blipFill>
          <a:blip r:embed="rId4"/>
          <a:stretch>
            <a:fillRect/>
          </a:stretch>
        </p:blipFill>
        <p:spPr>
          <a:xfrm>
            <a:off x="7439144" y="2719268"/>
            <a:ext cx="496133" cy="496133"/>
          </a:xfrm>
          <a:prstGeom prst="rect">
            <a:avLst/>
          </a:prstGeom>
        </p:spPr>
      </p:pic>
      <p:sp>
        <p:nvSpPr>
          <p:cNvPr id="8" name="Text 4"/>
          <p:cNvSpPr/>
          <p:nvPr/>
        </p:nvSpPr>
        <p:spPr>
          <a:xfrm>
            <a:off x="8183285" y="283702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Гнучкість</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5"/>
          <p:cNvSpPr/>
          <p:nvPr/>
        </p:nvSpPr>
        <p:spPr>
          <a:xfrm>
            <a:off x="8183285" y="3266242"/>
            <a:ext cx="5653326" cy="127015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На зруйнованих об'єктах неможливо точно оцінити повний обсяг робіт до початку. Жовта книга дозволяє розпочати роботи з мінімальною інформацією та адаптуватися по ходу</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2" descr="preencoded.png"/>
          <p:cNvPicPr>
            <a:picLocks noChangeAspect="1"/>
          </p:cNvPicPr>
          <p:nvPr/>
        </p:nvPicPr>
        <p:blipFill>
          <a:blip r:embed="rId5"/>
          <a:stretch>
            <a:fillRect/>
          </a:stretch>
        </p:blipFill>
        <p:spPr>
          <a:xfrm>
            <a:off x="793790" y="5250775"/>
            <a:ext cx="496133" cy="496133"/>
          </a:xfrm>
          <a:prstGeom prst="rect">
            <a:avLst/>
          </a:prstGeom>
        </p:spPr>
      </p:pic>
      <p:sp>
        <p:nvSpPr>
          <p:cNvPr id="11" name="Text 6"/>
          <p:cNvSpPr/>
          <p:nvPr/>
        </p:nvSpPr>
        <p:spPr>
          <a:xfrm>
            <a:off x="1537930" y="5368528"/>
            <a:ext cx="3984903"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Єдина точка відповідальності</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7"/>
          <p:cNvSpPr/>
          <p:nvPr/>
        </p:nvSpPr>
        <p:spPr>
          <a:xfrm>
            <a:off x="1537930" y="5797748"/>
            <a:ext cx="5653207"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Замовник має справу з одним суб'єктом, що відповідає і за проєкт, і за його реалізацію. Це спрощує управління для перевантажених державних органів та знижує ризики суперечок між проєктувальником та виконавцем робіт</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3" descr="preencoded.png"/>
          <p:cNvPicPr>
            <a:picLocks noChangeAspect="1"/>
          </p:cNvPicPr>
          <p:nvPr/>
        </p:nvPicPr>
        <p:blipFill>
          <a:blip r:embed="rId6"/>
          <a:stretch>
            <a:fillRect/>
          </a:stretch>
        </p:blipFill>
        <p:spPr>
          <a:xfrm>
            <a:off x="7439144" y="5250775"/>
            <a:ext cx="496133" cy="496133"/>
          </a:xfrm>
          <a:prstGeom prst="rect">
            <a:avLst/>
          </a:prstGeom>
        </p:spPr>
      </p:pic>
      <p:sp>
        <p:nvSpPr>
          <p:cNvPr id="14" name="Text 8"/>
          <p:cNvSpPr/>
          <p:nvPr/>
        </p:nvSpPr>
        <p:spPr>
          <a:xfrm>
            <a:off x="8183285" y="536852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Інновації</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9"/>
          <p:cNvSpPr/>
          <p:nvPr/>
        </p:nvSpPr>
        <p:spPr>
          <a:xfrm>
            <a:off x="8183285" y="5797748"/>
            <a:ext cx="5653326"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зацікавлений у застосуванні найсучасніших технологій і матеріалів, доступних на ринку в даний момент, для оптимального результату. Інтеграція проєктування та будівництва стимулює пошук найефективніших рішень</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89040"/>
            <a:ext cx="1008876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Ключові адаптації до Особливих умов</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1905952"/>
            <a:ext cx="6422231" cy="2776895"/>
          </a:xfrm>
          <a:prstGeom prst="roundRect">
            <a:avLst>
              <a:gd name="adj" fmla="val 3951"/>
            </a:avLst>
          </a:prstGeom>
          <a:solidFill>
            <a:srgbClr val="403234"/>
          </a:solidFill>
          <a:ln w="22860">
            <a:solidFill>
              <a:srgbClr val="786A6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770930" y="1905952"/>
            <a:ext cx="91440" cy="2776895"/>
          </a:xfrm>
          <a:prstGeom prst="roundRect">
            <a:avLst>
              <a:gd name="adj" fmla="val 32558"/>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1083588" y="2127171"/>
            <a:ext cx="5751433"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Форс-мажор / Виняткові події (Клаузула 18)</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1083588" y="2556391"/>
            <a:ext cx="5911215" cy="190523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Чітко визначити, що "воєнні дії", "ракетні обстріли", "роботи з розмінування", "комендантська година", "перебої з постачанням енергії" є Виняткими подіями. Прописати детальний механізм дій при таких подіях, включаючи порядок повідомлення, документування та розрахунку наслідків</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p:cNvSpPr/>
          <p:nvPr/>
        </p:nvSpPr>
        <p:spPr>
          <a:xfrm>
            <a:off x="7414379" y="1905952"/>
            <a:ext cx="6422231" cy="2776895"/>
          </a:xfrm>
          <a:prstGeom prst="roundRect">
            <a:avLst>
              <a:gd name="adj" fmla="val 3951"/>
            </a:avLst>
          </a:prstGeom>
          <a:solidFill>
            <a:srgbClr val="403234"/>
          </a:solidFill>
          <a:ln w="22860">
            <a:solidFill>
              <a:srgbClr val="786A6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7391519" y="1905952"/>
            <a:ext cx="91440" cy="2776895"/>
          </a:xfrm>
          <a:prstGeom prst="roundRect">
            <a:avLst>
              <a:gd name="adj" fmla="val 32558"/>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7704177" y="2127171"/>
            <a:ext cx="2981206"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Безпека та мобілізація</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7704177" y="2556391"/>
            <a:ext cx="5911215"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Розподілити відповідальність за організацію безпеки, отримання дозволів від військових адміністрацій, організацію укриттів для персоналу. Визначити вимоги до систем оповіщення про повітряну тривогу та процедури евакуації працівників</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p:cNvSpPr/>
          <p:nvPr/>
        </p:nvSpPr>
        <p:spPr>
          <a:xfrm>
            <a:off x="793790" y="4881205"/>
            <a:ext cx="6422231" cy="2459355"/>
          </a:xfrm>
          <a:prstGeom prst="roundRect">
            <a:avLst>
              <a:gd name="adj" fmla="val 4462"/>
            </a:avLst>
          </a:prstGeom>
          <a:solidFill>
            <a:srgbClr val="403234"/>
          </a:solidFill>
          <a:ln w="22860">
            <a:solidFill>
              <a:srgbClr val="786A6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770930" y="4881205"/>
            <a:ext cx="91440" cy="2459355"/>
          </a:xfrm>
          <a:prstGeom prst="roundRect">
            <a:avLst>
              <a:gd name="adj" fmla="val 32558"/>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1083588" y="5102423"/>
            <a:ext cx="3679031"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Адаптація цін (Клаузула 13)</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1083588" y="5531644"/>
            <a:ext cx="5911215"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Включити спеціальні положення про адаптацію FIDIC до українського законодавства, визначте застосовне право та юрисдикцію, врахуйте особливості воєнного стану. Забезпечити узгодженість контракту з вимогами національного законодавства у сфері будівництва</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7414379" y="4881205"/>
            <a:ext cx="6422231" cy="2459355"/>
          </a:xfrm>
          <a:prstGeom prst="roundRect">
            <a:avLst>
              <a:gd name="adj" fmla="val 4462"/>
            </a:avLst>
          </a:prstGeom>
          <a:solidFill>
            <a:srgbClr val="403234"/>
          </a:solidFill>
          <a:ln w="22860">
            <a:solidFill>
              <a:srgbClr val="786A6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4"/>
          <p:cNvSpPr/>
          <p:nvPr/>
        </p:nvSpPr>
        <p:spPr>
          <a:xfrm>
            <a:off x="7391519" y="4881205"/>
            <a:ext cx="91440" cy="2459355"/>
          </a:xfrm>
          <a:prstGeom prst="roundRect">
            <a:avLst>
              <a:gd name="adj" fmla="val 32558"/>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7704177" y="5102423"/>
            <a:ext cx="3867864"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Механізми вирішення спорів</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7704177" y="5531644"/>
            <a:ext cx="5911215"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Забезпечити чіткі та реалістичні процедури повідомлень про форс-мажор, претензій та змін. Визначити механізми альтернативного врегулювання спорів. Постійно діюча Рада з уникнення та вирішення спорів (DAAB) є критично важливою</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1268" y="427196"/>
            <a:ext cx="7873722" cy="485418"/>
          </a:xfrm>
          <a:prstGeom prst="rect">
            <a:avLst/>
          </a:prstGeom>
          <a:noFill/>
          <a:ln/>
        </p:spPr>
        <p:txBody>
          <a:bodyPr wrap="none" lIns="0" tIns="0" rIns="0" bIns="0" rtlCol="0" anchor="t"/>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US" sz="30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DAAB: ключ до уникнення конфліктів</a:t>
            </a:r>
            <a:endParaRPr kumimoji="0" lang="en-US" sz="3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621268" y="1223248"/>
            <a:ext cx="13387864" cy="497205"/>
          </a:xfrm>
          <a:prstGeom prst="rect">
            <a:avLst/>
          </a:prstGeom>
          <a:noFill/>
          <a:ln/>
        </p:spPr>
        <p:txBody>
          <a:bodyPr wrap="square" lIns="0" tIns="0" rIns="0" bIns="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Призначення Ради з уникнення/винесення рішень (DAAB) є абсолютно критичним рішенням, яке впливає на весь життєвий цикл проєкту. Розуміння цього механізму допомагає сторонам правильно застосовувати контрактні механізми захисту.</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3108222" y="5053777"/>
            <a:ext cx="2330053" cy="291227"/>
          </a:xfrm>
          <a:prstGeom prst="rect">
            <a:avLst/>
          </a:prstGeom>
          <a:noFill/>
          <a:ln/>
        </p:spPr>
        <p:txBody>
          <a:bodyPr wrap="none" lIns="0" tIns="0" rIns="0" bIns="0" rtlCol="0" anchor="t"/>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Що таке DAAB?</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1126594" y="5433417"/>
            <a:ext cx="6504503" cy="745808"/>
          </a:xfrm>
          <a:prstGeom prst="rect">
            <a:avLst/>
          </a:prstGeom>
          <a:noFill/>
          <a:ln/>
        </p:spPr>
        <p:txBody>
          <a:bodyPr wrap="square" lIns="0" tIns="0" rIns="0" bIns="0" rtlCol="0" anchor="t"/>
          <a:lstStyle/>
          <a:p>
            <a:pPr marL="0" marR="0" lvl="0" indent="0" algn="just" defTabSz="914400" rtl="0" eaLnBrk="1" fontAlgn="auto" latinLnBrk="0" hangingPunct="1">
              <a:lnSpc>
                <a:spcPts val="195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Незалежна Рада експертів (зазвичай 1-3 особи), яка супроводжує проєкт від початку до кінця. Члени DAAB регулярно відвідують майданчик, знайомляться з ходом робіт та потенційними проблемами ще до їх ескалації</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0" descr="preencoded.png"/>
          <p:cNvPicPr>
            <a:picLocks noChangeAspect="1"/>
          </p:cNvPicPr>
          <p:nvPr/>
        </p:nvPicPr>
        <p:blipFill>
          <a:blip r:embed="rId3"/>
          <a:stretch>
            <a:fillRect/>
          </a:stretch>
        </p:blipFill>
        <p:spPr>
          <a:xfrm>
            <a:off x="9192126" y="3359280"/>
            <a:ext cx="4824625" cy="52150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151930"/>
            <a:ext cx="7916347"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Переваги DAAB у воєнний час</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2168843"/>
            <a:ext cx="4215289" cy="3524845"/>
          </a:xfrm>
          <a:prstGeom prst="roundRect">
            <a:avLst>
              <a:gd name="adj" fmla="val 845"/>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992148" y="2367201"/>
            <a:ext cx="595313" cy="595313"/>
          </a:xfrm>
          <a:prstGeom prst="roundRect">
            <a:avLst>
              <a:gd name="adj" fmla="val 15358451"/>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1155859" y="2497336"/>
            <a:ext cx="267891" cy="334923"/>
          </a:xfrm>
          <a:prstGeom prst="rect">
            <a:avLst/>
          </a:prstGeom>
        </p:spPr>
      </p:pic>
      <p:sp>
        <p:nvSpPr>
          <p:cNvPr id="6" name="Text 3"/>
          <p:cNvSpPr/>
          <p:nvPr/>
        </p:nvSpPr>
        <p:spPr>
          <a:xfrm>
            <a:off x="992148" y="3160871"/>
            <a:ext cx="3140631"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Проактивне вирішення</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992148" y="3590092"/>
            <a:ext cx="3818573"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DAAB дозволяє оперативно вирішувати непорозуміння, не зупиняючи будівництво. Це критично важливо в умовах, коли кожен день затримки коштує дорого</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5"/>
          <p:cNvSpPr/>
          <p:nvPr/>
        </p:nvSpPr>
        <p:spPr>
          <a:xfrm>
            <a:off x="5207437" y="2168843"/>
            <a:ext cx="4215408" cy="3524845"/>
          </a:xfrm>
          <a:prstGeom prst="roundRect">
            <a:avLst>
              <a:gd name="adj" fmla="val 845"/>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6"/>
          <p:cNvSpPr/>
          <p:nvPr/>
        </p:nvSpPr>
        <p:spPr>
          <a:xfrm>
            <a:off x="5405795" y="2367201"/>
            <a:ext cx="595313" cy="595313"/>
          </a:xfrm>
          <a:prstGeom prst="roundRect">
            <a:avLst>
              <a:gd name="adj" fmla="val 15358451"/>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1" descr="preencoded.png"/>
          <p:cNvPicPr>
            <a:picLocks noChangeAspect="1"/>
          </p:cNvPicPr>
          <p:nvPr/>
        </p:nvPicPr>
        <p:blipFill>
          <a:blip r:embed="rId4"/>
          <a:stretch>
            <a:fillRect/>
          </a:stretch>
        </p:blipFill>
        <p:spPr>
          <a:xfrm>
            <a:off x="5569506" y="2497336"/>
            <a:ext cx="267891" cy="334923"/>
          </a:xfrm>
          <a:prstGeom prst="rect">
            <a:avLst/>
          </a:prstGeom>
        </p:spPr>
      </p:pic>
      <p:sp>
        <p:nvSpPr>
          <p:cNvPr id="11" name="Text 7"/>
          <p:cNvSpPr/>
          <p:nvPr/>
        </p:nvSpPr>
        <p:spPr>
          <a:xfrm>
            <a:off x="5405795" y="316087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Експертність</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8"/>
          <p:cNvSpPr/>
          <p:nvPr/>
        </p:nvSpPr>
        <p:spPr>
          <a:xfrm>
            <a:off x="5405795" y="3590092"/>
            <a:ext cx="3818692" cy="190523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Члени DAAB — це досвідчені професіонали з глибоким розумінням FIDIC та будівельної галузі. Їхні рішення базуються на практичному досвіді та знанні контрактних механізмів</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9"/>
          <p:cNvSpPr/>
          <p:nvPr/>
        </p:nvSpPr>
        <p:spPr>
          <a:xfrm>
            <a:off x="9621203" y="2168843"/>
            <a:ext cx="4215289" cy="3524845"/>
          </a:xfrm>
          <a:prstGeom prst="roundRect">
            <a:avLst>
              <a:gd name="adj" fmla="val 845"/>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0"/>
          <p:cNvSpPr/>
          <p:nvPr/>
        </p:nvSpPr>
        <p:spPr>
          <a:xfrm>
            <a:off x="9819561" y="2367201"/>
            <a:ext cx="595313" cy="595313"/>
          </a:xfrm>
          <a:prstGeom prst="roundRect">
            <a:avLst>
              <a:gd name="adj" fmla="val 15358451"/>
            </a:avLst>
          </a:prstGeom>
          <a:solidFill>
            <a:srgbClr val="E2C2B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Image 2" descr="preencoded.png"/>
          <p:cNvPicPr>
            <a:picLocks noChangeAspect="1"/>
          </p:cNvPicPr>
          <p:nvPr/>
        </p:nvPicPr>
        <p:blipFill>
          <a:blip r:embed="rId5"/>
          <a:stretch>
            <a:fillRect/>
          </a:stretch>
        </p:blipFill>
        <p:spPr>
          <a:xfrm>
            <a:off x="9983272" y="2497336"/>
            <a:ext cx="267891" cy="334923"/>
          </a:xfrm>
          <a:prstGeom prst="rect">
            <a:avLst/>
          </a:prstGeom>
        </p:spPr>
      </p:pic>
      <p:sp>
        <p:nvSpPr>
          <p:cNvPr id="16" name="Text 11"/>
          <p:cNvSpPr/>
          <p:nvPr/>
        </p:nvSpPr>
        <p:spPr>
          <a:xfrm>
            <a:off x="9819561" y="316087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Економія ресурсів</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2"/>
          <p:cNvSpPr/>
          <p:nvPr/>
        </p:nvSpPr>
        <p:spPr>
          <a:xfrm>
            <a:off x="9819561" y="3590092"/>
            <a:ext cx="3818573"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Вирішення спорів через DAAB значно дешевше та швидше, ніж арбітраж або судові процеси. Це особливо важливо для проєктів відбудови з обмеженими бюджетами</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3"/>
          <p:cNvSpPr/>
          <p:nvPr/>
        </p:nvSpPr>
        <p:spPr>
          <a:xfrm>
            <a:off x="793790" y="5916930"/>
            <a:ext cx="13042821" cy="1160740"/>
          </a:xfrm>
          <a:prstGeom prst="roundRect">
            <a:avLst>
              <a:gd name="adj" fmla="val 2565"/>
            </a:avLst>
          </a:prstGeom>
          <a:solidFill>
            <a:srgbClr val="37201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Image 3" descr="preencoded.png"/>
          <p:cNvPicPr>
            <a:picLocks noChangeAspect="1"/>
          </p:cNvPicPr>
          <p:nvPr/>
        </p:nvPicPr>
        <p:blipFill>
          <a:blip r:embed="rId6"/>
          <a:stretch>
            <a:fillRect/>
          </a:stretch>
        </p:blipFill>
        <p:spPr>
          <a:xfrm>
            <a:off x="992148" y="6235065"/>
            <a:ext cx="248007" cy="198358"/>
          </a:xfrm>
          <a:prstGeom prst="rect">
            <a:avLst/>
          </a:prstGeom>
        </p:spPr>
      </p:pic>
      <p:sp>
        <p:nvSpPr>
          <p:cNvPr id="20" name="Text 14"/>
          <p:cNvSpPr/>
          <p:nvPr/>
        </p:nvSpPr>
        <p:spPr>
          <a:xfrm>
            <a:off x="1438513" y="6164818"/>
            <a:ext cx="12199739"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Noto Serif HK" pitchFamily="34" charset="0"/>
                <a:ea typeface="Noto Serif HK" pitchFamily="34" charset="-122"/>
                <a:cs typeface="Noto Serif HK" pitchFamily="34" charset="-120"/>
              </a:rPr>
              <a:t>FIDIC Credentialing Limited (FCL) запустила програму FIDIC Certified Adjudicator (FCA) для кваліфікованих суддів у сфері спорів. Детальніше: https://fcl.fidic.org/our-programmes/adjudicators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38169" y="427114"/>
            <a:ext cx="7556421" cy="1240155"/>
          </a:xfrm>
          <a:prstGeom prst="rect">
            <a:avLst/>
          </a:prstGeom>
          <a:noFill/>
          <a:ln/>
        </p:spPr>
        <p:txBody>
          <a:bodyPr wrap="squar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FIDIC 2017: визначення форс-мажору</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938168" y="2049148"/>
            <a:ext cx="7556421" cy="952619"/>
          </a:xfrm>
          <a:prstGeom prst="rect">
            <a:avLst/>
          </a:prstGeom>
          <a:noFill/>
          <a:ln/>
        </p:spPr>
        <p:txBody>
          <a:bodyPr wrap="square" lIns="0" tIns="0" rIns="0" bIns="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Підпункт 18.1 редакції 2017 року встановлює чіткі критерії визначення форс-мажорних обставин. Розуміння цього є критично важливим для правильного застосування контрактних механізмів захисту.</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46183"/>
            <a:ext cx="10591562"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Чотири обов'язкові умови форс-мажору</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2863096"/>
            <a:ext cx="446484" cy="446484"/>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868204" y="2900303"/>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1</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1438632" y="2931319"/>
            <a:ext cx="3075146"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Поза контролем сторін</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1438632" y="3360539"/>
            <a:ext cx="5752505"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Подія знаходиться поза розумним контролем сторони, що постраждала від неї</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p:cNvSpPr/>
          <p:nvPr/>
        </p:nvSpPr>
        <p:spPr>
          <a:xfrm>
            <a:off x="7439144" y="2863096"/>
            <a:ext cx="446484" cy="446484"/>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7513558" y="2900303"/>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2</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8083987" y="2931319"/>
            <a:ext cx="3870008"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Неможливість передбачення</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8083987" y="3360539"/>
            <a:ext cx="5752624"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Сторона не могла розумно передбачити цю подію перед укладенням контракту</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p:cNvSpPr/>
          <p:nvPr/>
        </p:nvSpPr>
        <p:spPr>
          <a:xfrm>
            <a:off x="793790" y="4392454"/>
            <a:ext cx="446484" cy="446484"/>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868204" y="4429661"/>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3</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1438632" y="4460677"/>
            <a:ext cx="3472458"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Неможливість уникнення</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1438632" y="4889897"/>
            <a:ext cx="5752505"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Виникнувши, сторона не могла розумно уникнути або подолати наслідки цієї події</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7439144" y="4392454"/>
            <a:ext cx="446484" cy="446484"/>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7513558" y="4429661"/>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4</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8083987" y="4460677"/>
            <a:ext cx="4183737"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Не пов'язано з іншою стороною</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8083987" y="4889897"/>
            <a:ext cx="5752624"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Подія не є суттєво пов'язаною з діями або бездіяльністю іншої сторони контракту</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7"/>
          <p:cNvSpPr/>
          <p:nvPr/>
        </p:nvSpPr>
        <p:spPr>
          <a:xfrm>
            <a:off x="793790" y="5748218"/>
            <a:ext cx="13042821"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Всі чотири умови повинні бути виконані одночасно, щоб подія кваліфікувалася як форс-мажор за FIDIC 2017. Це вимагає ретельного документування обставин та їх відповідності кожному з критеріїв.</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81420"/>
            <a:ext cx="8435459"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Наслідки форс-мажору за FIDIC</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1898333"/>
            <a:ext cx="13042821"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Визнання події форс-мажором тягне за собою конкретні контрактні наслідки, які повинні бути чітко зрозумілими всім сторонам. Правильне застосування цих механізмів захищає інтереси обох сторін контракту.</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0" descr="preencoded.png"/>
          <p:cNvPicPr>
            <a:picLocks noChangeAspect="1"/>
          </p:cNvPicPr>
          <p:nvPr/>
        </p:nvPicPr>
        <p:blipFill>
          <a:blip r:embed="rId3"/>
          <a:stretch>
            <a:fillRect/>
          </a:stretch>
        </p:blipFill>
        <p:spPr>
          <a:xfrm>
            <a:off x="793790" y="2756654"/>
            <a:ext cx="6521410" cy="793790"/>
          </a:xfrm>
          <a:prstGeom prst="rect">
            <a:avLst/>
          </a:prstGeom>
        </p:spPr>
      </p:pic>
      <p:sp>
        <p:nvSpPr>
          <p:cNvPr id="5" name="Text 2"/>
          <p:cNvSpPr/>
          <p:nvPr/>
        </p:nvSpPr>
        <p:spPr>
          <a:xfrm>
            <a:off x="992148" y="3748802"/>
            <a:ext cx="2976920"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Продовження терміну</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992148" y="4178022"/>
            <a:ext cx="6124694" cy="127015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має право на продовження строків виконання, якщо завершення робіт затримується в результаті форс-мажорної події. Ця підстава звільняє від штрафів за прострочення</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1" descr="preencoded.png"/>
          <p:cNvPicPr>
            <a:picLocks noChangeAspect="1"/>
          </p:cNvPicPr>
          <p:nvPr/>
        </p:nvPicPr>
        <p:blipFill>
          <a:blip r:embed="rId4"/>
          <a:stretch>
            <a:fillRect/>
          </a:stretch>
        </p:blipFill>
        <p:spPr>
          <a:xfrm>
            <a:off x="7315200" y="2756654"/>
            <a:ext cx="6521410" cy="793790"/>
          </a:xfrm>
          <a:prstGeom prst="rect">
            <a:avLst/>
          </a:prstGeom>
        </p:spPr>
      </p:pic>
      <p:sp>
        <p:nvSpPr>
          <p:cNvPr id="8" name="Text 4"/>
          <p:cNvSpPr/>
          <p:nvPr/>
        </p:nvSpPr>
        <p:spPr>
          <a:xfrm>
            <a:off x="7513558" y="3748802"/>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Оплата витрат</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5"/>
          <p:cNvSpPr/>
          <p:nvPr/>
        </p:nvSpPr>
        <p:spPr>
          <a:xfrm>
            <a:off x="7513558" y="4178022"/>
            <a:ext cx="6124694" cy="127015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Підрядник може отримати компенсацію понесених "витрат" за всі розумно понесені витрати, включаючи накладні витрати та витрати на демобілізацію, але без прибутку</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6"/>
          <p:cNvSpPr/>
          <p:nvPr/>
        </p:nvSpPr>
        <p:spPr>
          <a:xfrm>
            <a:off x="793790" y="5869781"/>
            <a:ext cx="13042821" cy="1478280"/>
          </a:xfrm>
          <a:prstGeom prst="roundRect">
            <a:avLst>
              <a:gd name="adj" fmla="val 2014"/>
            </a:avLst>
          </a:prstGeom>
          <a:solidFill>
            <a:srgbClr val="37201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2" descr="preencoded.png"/>
          <p:cNvPicPr>
            <a:picLocks noChangeAspect="1"/>
          </p:cNvPicPr>
          <p:nvPr/>
        </p:nvPicPr>
        <p:blipFill>
          <a:blip r:embed="rId5"/>
          <a:stretch>
            <a:fillRect/>
          </a:stretch>
        </p:blipFill>
        <p:spPr>
          <a:xfrm>
            <a:off x="992148" y="6187916"/>
            <a:ext cx="248007" cy="198358"/>
          </a:xfrm>
          <a:prstGeom prst="rect">
            <a:avLst/>
          </a:prstGeom>
        </p:spPr>
      </p:pic>
      <p:sp>
        <p:nvSpPr>
          <p:cNvPr id="12" name="Text 7"/>
          <p:cNvSpPr/>
          <p:nvPr/>
        </p:nvSpPr>
        <p:spPr>
          <a:xfrm>
            <a:off x="1438513" y="6117669"/>
            <a:ext cx="12199739" cy="95261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Noto Serif HK" pitchFamily="34" charset="0"/>
                <a:ea typeface="Noto Serif HK" pitchFamily="34" charset="-122"/>
                <a:cs typeface="Noto Serif HK" pitchFamily="34" charset="-120"/>
              </a:rPr>
              <a:t>Критично важливо:</a:t>
            </a:r>
            <a:r>
              <a:rPr kumimoji="0" lang="en-US" sz="2400" b="0" i="0" u="none" strike="noStrike" kern="1200" cap="none" spc="0" normalizeH="0" baseline="0" noProof="0" dirty="0">
                <a:ln>
                  <a:noFill/>
                </a:ln>
                <a:solidFill>
                  <a:srgbClr val="FFFFFF"/>
                </a:solidFill>
                <a:effectLst/>
                <a:uLnTx/>
                <a:uFillTx/>
                <a:latin typeface="Noto Serif HK" pitchFamily="34" charset="0"/>
                <a:ea typeface="Noto Serif HK" pitchFamily="34" charset="-122"/>
                <a:cs typeface="Noto Serif HK" pitchFamily="34" charset="-120"/>
              </a:rPr>
              <a:t> Сторона, що посилається на форс-мажор, повинна належним чином повідомити іншу сторону відповідно до процедур контракту (зазвичай протягом 14 днів). Несвоєчасне повідомлення може призвести до втрати права на захист.</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623060"/>
            <a:ext cx="7131248"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FIDIC 2017: виняткові події</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2639973"/>
            <a:ext cx="13042821" cy="95261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У виданні 2017 року FIDIC замінив термін "форс-мажор" на "виняткові події" (Exceptional Events), щоб уникнути плутанини з різними юридичними значеннями форс-мажору в різних правових системах. Це важливе термінологічне уточнення підкреслює міжнародний характер контрактів.</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014192"/>
            <a:ext cx="2818686"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Ті самі чотири умови</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93790" y="4522708"/>
            <a:ext cx="3979664" cy="190523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Умови визначення події винятковою залишаються незмінними: поза контролем, непередбачувана, неминуча, не пов'язана з іншою стороною, та запобігає виконанню зобов'язань</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5265182" y="4014192"/>
            <a:ext cx="3428167"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Уніфікована термінологія</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5265182" y="4522708"/>
            <a:ext cx="3979664"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Використання терміну "виняткові події" забезпечує більшу ясність та послідовність у різних юрисдикціях, зменшуючи потенціал для різночитань</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9736574" y="4014192"/>
            <a:ext cx="4115038" cy="620316"/>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Збереження механізмів захисту</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9736574" y="4832866"/>
            <a:ext cx="4115038" cy="158769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Механізми продовження термінів та компенсації витрат залишаються самими, як і в редакції 1999 року, забезпечуючи належний захист інтересів сторін</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26081"/>
            <a:ext cx="6761083"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Війна як виняткова подія</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2042993"/>
            <a:ext cx="13042821" cy="95261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Для проєктів в Україні критично важливо чітко визначити в Особливих умовах, які конкретно події (ракетні обстріли, відключення електроенергії, проблеми з постачанням через блокаду тощо) кваліфікуються як виняткові події в контексті поточної війни.</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7303770" y="3218855"/>
            <a:ext cx="22860" cy="3984665"/>
          </a:xfrm>
          <a:prstGeom prst="roundRect">
            <a:avLst>
              <a:gd name="adj" fmla="val 130232"/>
            </a:avLst>
          </a:prstGeom>
          <a:solidFill>
            <a:srgbClr val="786A6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6519505" y="3430667"/>
            <a:ext cx="595313" cy="22860"/>
          </a:xfrm>
          <a:prstGeom prst="roundRect">
            <a:avLst>
              <a:gd name="adj" fmla="val 130232"/>
            </a:avLst>
          </a:prstGeom>
          <a:solidFill>
            <a:srgbClr val="786A6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7091958" y="3218855"/>
            <a:ext cx="446484" cy="446484"/>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7166372" y="3256062"/>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1</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1264325" y="3287077"/>
            <a:ext cx="5058608" cy="310158"/>
          </a:xfrm>
          <a:prstGeom prst="rect">
            <a:avLst/>
          </a:prstGeom>
          <a:noFill/>
          <a:ln/>
        </p:spPr>
        <p:txBody>
          <a:bodyPr wrap="none" lIns="0" tIns="0" rIns="0" bIns="0" rtlCol="0" anchor="t"/>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Визначення війни як виняткової події</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793790" y="3716298"/>
            <a:ext cx="5529143" cy="952619"/>
          </a:xfrm>
          <a:prstGeom prst="rect">
            <a:avLst/>
          </a:prstGeom>
          <a:noFill/>
          <a:ln/>
        </p:spPr>
        <p:txBody>
          <a:bodyPr wrap="square" lIns="0" tIns="0" rIns="0" bIns="0" rtlCol="0" anchor="t"/>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Підпункт 18.1(i) (2017, Pink Book) та підпункт 18.1(a) (1999, Gold Book, Emerald Book) явно класують війну як FM/EE</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p:cNvSpPr/>
          <p:nvPr/>
        </p:nvSpPr>
        <p:spPr>
          <a:xfrm>
            <a:off x="7515582" y="4621292"/>
            <a:ext cx="595313" cy="22860"/>
          </a:xfrm>
          <a:prstGeom prst="roundRect">
            <a:avLst>
              <a:gd name="adj" fmla="val 130232"/>
            </a:avLst>
          </a:prstGeom>
          <a:solidFill>
            <a:srgbClr val="786A6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7091958" y="4409480"/>
            <a:ext cx="446484" cy="446484"/>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7166372" y="4446687"/>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2</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8307467" y="4477703"/>
            <a:ext cx="4409599"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Місцезнаходження має значення</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8307467" y="4906923"/>
            <a:ext cx="5529143" cy="127015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Війна повинна бути в країні, поза розумним контролем, непередбачуваною, неминучою, не пов'язаною з іншою стороною, та запобігати виконанню зобов'язань</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6519505" y="5703451"/>
            <a:ext cx="595313" cy="22860"/>
          </a:xfrm>
          <a:prstGeom prst="roundRect">
            <a:avLst>
              <a:gd name="adj" fmla="val 130232"/>
            </a:avLst>
          </a:prstGeom>
          <a:solidFill>
            <a:srgbClr val="786A6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4"/>
          <p:cNvSpPr/>
          <p:nvPr/>
        </p:nvSpPr>
        <p:spPr>
          <a:xfrm>
            <a:off x="7091958" y="5491639"/>
            <a:ext cx="446484" cy="446484"/>
          </a:xfrm>
          <a:prstGeom prst="roundRect">
            <a:avLst>
              <a:gd name="adj" fmla="val 6668"/>
            </a:avLst>
          </a:prstGeom>
          <a:solidFill>
            <a:srgbClr val="5F515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7166372" y="5528846"/>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3</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3143369" y="5559862"/>
            <a:ext cx="3179564" cy="310158"/>
          </a:xfrm>
          <a:prstGeom prst="rect">
            <a:avLst/>
          </a:prstGeom>
          <a:noFill/>
          <a:ln/>
        </p:spPr>
        <p:txBody>
          <a:bodyPr wrap="none" lIns="0" tIns="0" rIns="0" bIns="0" rtlCol="0" anchor="t"/>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3C9C5"/>
                </a:solidFill>
                <a:effectLst/>
                <a:uLnTx/>
                <a:uFillTx/>
                <a:latin typeface="Noto Serif HK Bold" pitchFamily="34" charset="0"/>
                <a:ea typeface="Noto Serif HK Bold" pitchFamily="34" charset="-122"/>
                <a:cs typeface="Noto Serif HK Bold" pitchFamily="34" charset="-120"/>
              </a:rPr>
              <a:t>Потрібне повідомлення</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7"/>
          <p:cNvSpPr/>
          <p:nvPr/>
        </p:nvSpPr>
        <p:spPr>
          <a:xfrm>
            <a:off x="793790" y="5989082"/>
            <a:ext cx="5529143" cy="952619"/>
          </a:xfrm>
          <a:prstGeom prst="rect">
            <a:avLst/>
          </a:prstGeom>
          <a:noFill/>
          <a:ln/>
        </p:spPr>
        <p:txBody>
          <a:bodyPr wrap="square" lIns="0" tIns="0" rIns="0" bIns="0" rtlCol="0" anchor="t"/>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Сторона повинна надати повідомлення за SC 18.2 (2017) / SC 19.2 (1999) для застосування положень, за умови доведення запобігання</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807262"/>
            <a:ext cx="13042821" cy="2480786"/>
          </a:xfrm>
          <a:prstGeom prst="rect">
            <a:avLst/>
          </a:prstGeom>
          <a:noFill/>
          <a:ln/>
        </p:spPr>
        <p:txBody>
          <a:bodyPr wrap="square" lIns="0" tIns="0" rIns="0" bIns="0" rtlCol="0" anchor="t"/>
          <a:lstStyle/>
          <a:p>
            <a:pPr marL="0" marR="0" lvl="0" indent="0" algn="ctr" defTabSz="914400" rtl="0" eaLnBrk="1" fontAlgn="auto" latinLnBrk="0" hangingPunct="1">
              <a:lnSpc>
                <a:spcPts val="9750"/>
              </a:lnSpc>
              <a:spcBef>
                <a:spcPts val="0"/>
              </a:spcBef>
              <a:spcAft>
                <a:spcPts val="0"/>
              </a:spcAft>
              <a:buClrTx/>
              <a:buSzTx/>
              <a:buFontTx/>
              <a:buNone/>
              <a:tabLst/>
              <a:defRPr/>
            </a:pPr>
            <a:r>
              <a:rPr kumimoji="0" lang="en-US" sz="78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Разом будуємо майбутнє </a:t>
            </a:r>
            <a:r>
              <a:rPr kumimoji="0" lang="en-US" sz="7800" b="1" i="0" u="none" strike="noStrike" kern="1200" cap="none" spc="0" normalizeH="0" baseline="0" noProof="0" dirty="0" err="1">
                <a:ln>
                  <a:noFill/>
                </a:ln>
                <a:solidFill>
                  <a:srgbClr val="FFF8F5"/>
                </a:solidFill>
                <a:effectLst/>
                <a:uLnTx/>
                <a:uFillTx/>
                <a:latin typeface="Noto Serif HK Bold" pitchFamily="34" charset="0"/>
                <a:ea typeface="Noto Serif HK Bold" pitchFamily="34" charset="-122"/>
                <a:cs typeface="Noto Serif HK Bold" pitchFamily="34" charset="-120"/>
              </a:rPr>
              <a:t>України</a:t>
            </a:r>
            <a:r>
              <a:rPr kumimoji="0" lang="en-US" sz="78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a:t>
            </a:r>
            <a:r>
              <a:rPr kumimoji="0" lang="uk-UA" sz="7800" b="1" i="0" u="none" strike="noStrike" kern="1200" cap="none" spc="0" normalizeH="0" baseline="0" noProof="0" dirty="0">
                <a:ln>
                  <a:noFill/>
                </a:ln>
                <a:solidFill>
                  <a:srgbClr val="FFF8F5"/>
                </a:solidFill>
                <a:effectLst/>
                <a:uLnTx/>
                <a:uFillTx/>
                <a:latin typeface="Noto Serif HK Bold" pitchFamily="34" charset="0"/>
                <a:ea typeface="Noto Serif HK Bold" pitchFamily="34" charset="-122"/>
                <a:cs typeface="Noto Serif HK Bold" pitchFamily="34" charset="-120"/>
              </a:rPr>
              <a:t> СЛАВА ЗСУ!</a:t>
            </a:r>
            <a:endPar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6585704"/>
            <a:ext cx="13042821"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3C9C5"/>
                </a:solidFill>
                <a:effectLst/>
                <a:uLnTx/>
                <a:uFillTx/>
                <a:latin typeface="Noto Serif HK" pitchFamily="34" charset="0"/>
                <a:ea typeface="Noto Serif HK" pitchFamily="34" charset="-122"/>
                <a:cs typeface="Noto Serif HK" pitchFamily="34" charset="-120"/>
              </a:rPr>
              <a:t>Кожен успішно реалізований проєкт наближає нас до відновлення та процвітання нашої країни.</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09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16136" y="354806"/>
            <a:ext cx="4806315" cy="403146"/>
          </a:xfrm>
          <a:prstGeom prst="rect">
            <a:avLst/>
          </a:prstGeom>
          <a:noFill/>
          <a:ln/>
        </p:spPr>
        <p:txBody>
          <a:bodyPr wrap="none" lIns="0" tIns="0" rIns="0" bIns="0" rtlCol="0" anchor="t"/>
          <a:lstStyle/>
          <a:p>
            <a:pPr marL="0" indent="0" algn="l">
              <a:lnSpc>
                <a:spcPts val="3150"/>
              </a:lnSpc>
              <a:buNone/>
            </a:pPr>
            <a:r>
              <a:rPr lang="en-US" sz="2500" b="1" dirty="0">
                <a:solidFill>
                  <a:srgbClr val="FFF8F5"/>
                </a:solidFill>
                <a:latin typeface="Noto Serif HK Bold" pitchFamily="34" charset="0"/>
                <a:ea typeface="Noto Serif HK Bold" pitchFamily="34" charset="-122"/>
                <a:cs typeface="Noto Serif HK Bold" pitchFamily="34" charset="-120"/>
              </a:rPr>
              <a:t>Цикл управління ризиками</a:t>
            </a:r>
            <a:endParaRPr lang="en-US" sz="2500" dirty="0"/>
          </a:p>
        </p:txBody>
      </p:sp>
      <p:pic>
        <p:nvPicPr>
          <p:cNvPr id="3" name="Image 0" descr="preencoded.png"/>
          <p:cNvPicPr>
            <a:picLocks noChangeAspect="1"/>
          </p:cNvPicPr>
          <p:nvPr/>
        </p:nvPicPr>
        <p:blipFill>
          <a:blip r:embed="rId3"/>
          <a:stretch>
            <a:fillRect/>
          </a:stretch>
        </p:blipFill>
        <p:spPr>
          <a:xfrm>
            <a:off x="753308" y="1015960"/>
            <a:ext cx="13123664" cy="6414849"/>
          </a:xfrm>
          <a:prstGeom prst="rect">
            <a:avLst/>
          </a:prstGeom>
        </p:spPr>
      </p:pic>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2105" y="2523659"/>
            <a:ext cx="475922" cy="475922"/>
          </a:xfrm>
          <a:prstGeom prst="rect">
            <a:avLst/>
          </a:prstGeom>
        </p:spPr>
      </p:pic>
      <p:sp>
        <p:nvSpPr>
          <p:cNvPr id="5" name="Text 1"/>
          <p:cNvSpPr/>
          <p:nvPr/>
        </p:nvSpPr>
        <p:spPr>
          <a:xfrm>
            <a:off x="1746878" y="3223094"/>
            <a:ext cx="3059500" cy="382438"/>
          </a:xfrm>
          <a:prstGeom prst="rect">
            <a:avLst/>
          </a:prstGeom>
          <a:noFill/>
          <a:ln/>
        </p:spPr>
        <p:txBody>
          <a:bodyPr wrap="none" lIns="0" tIns="0" rIns="0" bIns="0" rtlCol="0" anchor="t"/>
          <a:lstStyle/>
          <a:p>
            <a:pPr marL="0" indent="0" algn="ctr">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Ідентифікація</a:t>
            </a:r>
            <a:endParaRPr lang="en-US" sz="1350" dirty="0"/>
          </a:p>
        </p:txBody>
      </p:sp>
      <p:pic>
        <p:nvPicPr>
          <p:cNvPr id="6"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6163" y="3475503"/>
            <a:ext cx="475923" cy="475922"/>
          </a:xfrm>
          <a:prstGeom prst="rect">
            <a:avLst/>
          </a:prstGeom>
        </p:spPr>
      </p:pic>
      <p:sp>
        <p:nvSpPr>
          <p:cNvPr id="7" name="Text 2"/>
          <p:cNvSpPr/>
          <p:nvPr/>
        </p:nvSpPr>
        <p:spPr>
          <a:xfrm>
            <a:off x="8314604" y="1754535"/>
            <a:ext cx="3059500" cy="382437"/>
          </a:xfrm>
          <a:prstGeom prst="rect">
            <a:avLst/>
          </a:prstGeom>
          <a:noFill/>
          <a:ln/>
        </p:spPr>
        <p:txBody>
          <a:bodyPr wrap="none" lIns="0" tIns="0" rIns="0" bIns="0" rtlCol="0" anchor="t"/>
          <a:lstStyle/>
          <a:p>
            <a:pPr marL="0" indent="0" algn="ctr">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Аналіз і оцінка</a:t>
            </a:r>
            <a:endParaRPr lang="en-US" sz="1350" dirty="0"/>
          </a:p>
        </p:txBody>
      </p:sp>
      <p:pic>
        <p:nvPicPr>
          <p:cNvPr id="8"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68498" y="5474377"/>
            <a:ext cx="475923" cy="475922"/>
          </a:xfrm>
          <a:prstGeom prst="rect">
            <a:avLst/>
          </a:prstGeom>
        </p:spPr>
      </p:pic>
      <p:sp>
        <p:nvSpPr>
          <p:cNvPr id="9" name="Text 3"/>
          <p:cNvSpPr/>
          <p:nvPr/>
        </p:nvSpPr>
        <p:spPr>
          <a:xfrm>
            <a:off x="9823745" y="4773241"/>
            <a:ext cx="3059500" cy="382438"/>
          </a:xfrm>
          <a:prstGeom prst="rect">
            <a:avLst/>
          </a:prstGeom>
          <a:noFill/>
          <a:ln/>
        </p:spPr>
        <p:txBody>
          <a:bodyPr wrap="none" lIns="0" tIns="0" rIns="0" bIns="0" rtlCol="0" anchor="t"/>
          <a:lstStyle/>
          <a:p>
            <a:pPr marL="0" indent="0" algn="ctr">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План реагування</a:t>
            </a:r>
            <a:endParaRPr lang="en-US" sz="1350" dirty="0"/>
          </a:p>
        </p:txBody>
      </p:sp>
      <p:pic>
        <p:nvPicPr>
          <p:cNvPr id="10"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74652" y="4576923"/>
            <a:ext cx="475922" cy="475922"/>
          </a:xfrm>
          <a:prstGeom prst="rect">
            <a:avLst/>
          </a:prstGeom>
        </p:spPr>
      </p:pic>
      <p:sp>
        <p:nvSpPr>
          <p:cNvPr id="11" name="Text 4"/>
          <p:cNvSpPr/>
          <p:nvPr/>
        </p:nvSpPr>
        <p:spPr>
          <a:xfrm>
            <a:off x="2562745" y="6077778"/>
            <a:ext cx="4419277" cy="764875"/>
          </a:xfrm>
          <a:prstGeom prst="rect">
            <a:avLst/>
          </a:prstGeom>
          <a:noFill/>
          <a:ln/>
        </p:spPr>
        <p:txBody>
          <a:bodyPr wrap="square" lIns="0" tIns="0" rIns="0" bIns="0" rtlCol="0" anchor="t"/>
          <a:lstStyle/>
          <a:p>
            <a:pPr marL="0" indent="0" algn="ctr">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Впровадження й моніторинг</a:t>
            </a:r>
            <a:endParaRPr lang="en-US" sz="1350" dirty="0"/>
          </a:p>
        </p:txBody>
      </p:sp>
      <p:sp>
        <p:nvSpPr>
          <p:cNvPr id="12" name="Text 5"/>
          <p:cNvSpPr/>
          <p:nvPr/>
        </p:nvSpPr>
        <p:spPr>
          <a:xfrm>
            <a:off x="516136" y="7575947"/>
            <a:ext cx="13598128" cy="206454"/>
          </a:xfrm>
          <a:prstGeom prst="rect">
            <a:avLst/>
          </a:prstGeom>
          <a:noFill/>
          <a:ln/>
        </p:spPr>
        <p:txBody>
          <a:bodyPr wrap="none" lIns="0" tIns="0" rIns="0" bIns="0" rtlCol="0" anchor="t"/>
          <a:lstStyle/>
          <a:p>
            <a:pPr marL="0" indent="0" algn="l">
              <a:lnSpc>
                <a:spcPts val="1600"/>
              </a:lnSpc>
              <a:buNone/>
            </a:pPr>
            <a:r>
              <a:rPr lang="en-US" sz="1400" b="1" dirty="0">
                <a:solidFill>
                  <a:srgbClr val="D3C9C5"/>
                </a:solidFill>
                <a:latin typeface="Noto Serif HK" pitchFamily="34" charset="0"/>
                <a:ea typeface="Noto Serif HK" pitchFamily="34" charset="-122"/>
                <a:cs typeface="Noto Serif HK" pitchFamily="34" charset="-120"/>
              </a:rPr>
              <a:t>Ефективне управління ризиками — це безперервний циклічний процес, що супроводжує проект на всіх його стадіях від початкового планування до завершення та передачі об'єкта.</a:t>
            </a:r>
            <a:endParaRPr lang="en-US" sz="1400" b="1" dirty="0"/>
          </a:p>
        </p:txBody>
      </p:sp>
      <p:sp>
        <p:nvSpPr>
          <p:cNvPr id="13" name="Text 6"/>
          <p:cNvSpPr/>
          <p:nvPr/>
        </p:nvSpPr>
        <p:spPr>
          <a:xfrm>
            <a:off x="281005" y="3874353"/>
            <a:ext cx="1761292" cy="201573"/>
          </a:xfrm>
          <a:prstGeom prst="rect">
            <a:avLst/>
          </a:prstGeom>
          <a:noFill/>
          <a:ln/>
        </p:spPr>
        <p:txBody>
          <a:bodyPr wrap="none" lIns="0" tIns="0" rIns="0" bIns="0" rtlCol="0" anchor="t"/>
          <a:lstStyle/>
          <a:p>
            <a:pPr marL="0" indent="0" algn="l">
              <a:lnSpc>
                <a:spcPts val="1550"/>
              </a:lnSpc>
              <a:buNone/>
            </a:pPr>
            <a:r>
              <a:rPr lang="en-US" sz="1250" b="1" dirty="0">
                <a:solidFill>
                  <a:srgbClr val="FFF8F5"/>
                </a:solidFill>
                <a:latin typeface="Noto Serif HK Bold" pitchFamily="34" charset="0"/>
                <a:ea typeface="Noto Serif HK Bold" pitchFamily="34" charset="-122"/>
                <a:cs typeface="Noto Serif HK Bold" pitchFamily="34" charset="-120"/>
              </a:rPr>
              <a:t>Проактивний підхід</a:t>
            </a:r>
            <a:endParaRPr lang="en-US" sz="1250" dirty="0"/>
          </a:p>
        </p:txBody>
      </p:sp>
      <p:sp>
        <p:nvSpPr>
          <p:cNvPr id="14" name="Text 7"/>
          <p:cNvSpPr/>
          <p:nvPr/>
        </p:nvSpPr>
        <p:spPr>
          <a:xfrm>
            <a:off x="281005" y="4264113"/>
            <a:ext cx="2579761" cy="891566"/>
          </a:xfrm>
          <a:prstGeom prst="rect">
            <a:avLst/>
          </a:prstGeom>
          <a:noFill/>
          <a:ln/>
        </p:spPr>
        <p:txBody>
          <a:bodyPr wrap="square" lIns="0" tIns="0" rIns="0" bIns="0" rtlCol="0" anchor="t"/>
          <a:lstStyle/>
          <a:p>
            <a:pPr marL="0" indent="0" algn="l">
              <a:lnSpc>
                <a:spcPts val="1600"/>
              </a:lnSpc>
              <a:buNone/>
            </a:pPr>
            <a:r>
              <a:rPr lang="en-US" sz="1400" dirty="0">
                <a:solidFill>
                  <a:schemeClr val="bg1"/>
                </a:solidFill>
                <a:latin typeface="Noto Serif HK" pitchFamily="34" charset="0"/>
                <a:ea typeface="Noto Serif HK" pitchFamily="34" charset="-122"/>
                <a:cs typeface="Noto Serif HK" pitchFamily="34" charset="-120"/>
              </a:rPr>
              <a:t>Передбачення потенційних проблем до їх виникнення дозволяє мінімізувати негативні наслідки та знизити загальну вартість ризиків для проекту.</a:t>
            </a:r>
            <a:endParaRPr lang="en-US" sz="1400" dirty="0">
              <a:solidFill>
                <a:schemeClr val="bg1"/>
              </a:solidFill>
            </a:endParaRPr>
          </a:p>
        </p:txBody>
      </p:sp>
      <p:sp>
        <p:nvSpPr>
          <p:cNvPr id="15" name="Text 8"/>
          <p:cNvSpPr/>
          <p:nvPr/>
        </p:nvSpPr>
        <p:spPr>
          <a:xfrm>
            <a:off x="12352359" y="3361534"/>
            <a:ext cx="1996916" cy="201573"/>
          </a:xfrm>
          <a:prstGeom prst="rect">
            <a:avLst/>
          </a:prstGeom>
          <a:noFill/>
          <a:ln/>
        </p:spPr>
        <p:txBody>
          <a:bodyPr wrap="none" lIns="0" tIns="0" rIns="0" bIns="0" rtlCol="0" anchor="t"/>
          <a:lstStyle/>
          <a:p>
            <a:pPr marL="0" indent="0" algn="l">
              <a:lnSpc>
                <a:spcPts val="1550"/>
              </a:lnSpc>
              <a:buNone/>
            </a:pPr>
            <a:r>
              <a:rPr lang="en-US" sz="1250" b="1" dirty="0">
                <a:solidFill>
                  <a:srgbClr val="FFF8F5"/>
                </a:solidFill>
                <a:latin typeface="Noto Serif HK Bold" pitchFamily="34" charset="0"/>
                <a:ea typeface="Noto Serif HK Bold" pitchFamily="34" charset="-122"/>
                <a:cs typeface="Noto Serif HK Bold" pitchFamily="34" charset="-120"/>
              </a:rPr>
              <a:t>Постійний моніторинг</a:t>
            </a:r>
            <a:endParaRPr lang="en-US" sz="1250" dirty="0"/>
          </a:p>
        </p:txBody>
      </p:sp>
      <p:sp>
        <p:nvSpPr>
          <p:cNvPr id="16" name="Text 9"/>
          <p:cNvSpPr/>
          <p:nvPr/>
        </p:nvSpPr>
        <p:spPr>
          <a:xfrm>
            <a:off x="12348518" y="3786192"/>
            <a:ext cx="1905168" cy="874383"/>
          </a:xfrm>
          <a:prstGeom prst="rect">
            <a:avLst/>
          </a:prstGeom>
          <a:noFill/>
          <a:ln/>
        </p:spPr>
        <p:txBody>
          <a:bodyPr wrap="square" lIns="0" tIns="0" rIns="0" bIns="0" rtlCol="0" anchor="t"/>
          <a:lstStyle/>
          <a:p>
            <a:pPr marL="0" indent="0" algn="l">
              <a:lnSpc>
                <a:spcPts val="1600"/>
              </a:lnSpc>
              <a:buNone/>
            </a:pPr>
            <a:r>
              <a:rPr lang="en-US" sz="1400" dirty="0">
                <a:solidFill>
                  <a:schemeClr val="bg1"/>
                </a:solidFill>
                <a:latin typeface="Noto Serif HK" pitchFamily="34" charset="0"/>
                <a:ea typeface="Noto Serif HK" pitchFamily="34" charset="-122"/>
                <a:cs typeface="Noto Serif HK" pitchFamily="34" charset="-120"/>
              </a:rPr>
              <a:t>Регулярний перегляд реєстру ризиків та коригування стратегій реагування з урахуванням нових обставин та змін у проектному середовищі.</a:t>
            </a:r>
            <a:endParaRPr lang="en-US" sz="14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02099" y="413861"/>
            <a:ext cx="8069342" cy="470416"/>
          </a:xfrm>
          <a:prstGeom prst="rect">
            <a:avLst/>
          </a:prstGeom>
          <a:noFill/>
          <a:ln/>
        </p:spPr>
        <p:txBody>
          <a:bodyPr wrap="none" lIns="0" tIns="0" rIns="0" bIns="0" rtlCol="0" anchor="t"/>
          <a:lstStyle/>
          <a:p>
            <a:pPr marL="0" indent="0" algn="l">
              <a:lnSpc>
                <a:spcPts val="3700"/>
              </a:lnSpc>
              <a:buNone/>
            </a:pPr>
            <a:r>
              <a:rPr lang="en-US" sz="2950" b="1" dirty="0">
                <a:solidFill>
                  <a:srgbClr val="FFF8F5"/>
                </a:solidFill>
                <a:latin typeface="Noto Serif HK Bold" pitchFamily="34" charset="0"/>
                <a:ea typeface="Noto Serif HK Bold" pitchFamily="34" charset="-122"/>
                <a:cs typeface="Noto Serif HK Bold" pitchFamily="34" charset="-120"/>
              </a:rPr>
              <a:t>Групи ризиків та принципи управління</a:t>
            </a:r>
            <a:endParaRPr lang="en-US" sz="29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099" y="1185267"/>
            <a:ext cx="451485" cy="451485"/>
          </a:xfrm>
          <a:prstGeom prst="rect">
            <a:avLst/>
          </a:prstGeom>
        </p:spPr>
      </p:pic>
      <p:sp>
        <p:nvSpPr>
          <p:cNvPr id="4" name="Text 1"/>
          <p:cNvSpPr/>
          <p:nvPr/>
        </p:nvSpPr>
        <p:spPr>
          <a:xfrm>
            <a:off x="1241703" y="1312188"/>
            <a:ext cx="1954649"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Стратегічні ризики</a:t>
            </a:r>
            <a:endParaRPr lang="en-US" sz="1450" dirty="0"/>
          </a:p>
        </p:txBody>
      </p:sp>
      <p:sp>
        <p:nvSpPr>
          <p:cNvPr id="5" name="Text 2"/>
          <p:cNvSpPr/>
          <p:nvPr/>
        </p:nvSpPr>
        <p:spPr>
          <a:xfrm>
            <a:off x="1241703" y="1637586"/>
            <a:ext cx="5979438" cy="481489"/>
          </a:xfrm>
          <a:prstGeom prst="rect">
            <a:avLst/>
          </a:prstGeom>
          <a:noFill/>
          <a:ln/>
        </p:spPr>
        <p:txBody>
          <a:bodyPr wrap="squar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Пов'язані з вибором напрямку розвитку проекту, змінами в бізнес-моделі, конкуренцією та ринковими умовами.</a:t>
            </a:r>
            <a:endParaRPr lang="en-US" sz="115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09259" y="1185267"/>
            <a:ext cx="451485" cy="451485"/>
          </a:xfrm>
          <a:prstGeom prst="rect">
            <a:avLst/>
          </a:prstGeom>
        </p:spPr>
      </p:pic>
      <p:sp>
        <p:nvSpPr>
          <p:cNvPr id="7" name="Text 3"/>
          <p:cNvSpPr/>
          <p:nvPr/>
        </p:nvSpPr>
        <p:spPr>
          <a:xfrm>
            <a:off x="8048863" y="1312188"/>
            <a:ext cx="1881664"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Фінансові ризики</a:t>
            </a:r>
            <a:endParaRPr lang="en-US" sz="1450" dirty="0"/>
          </a:p>
        </p:txBody>
      </p:sp>
      <p:sp>
        <p:nvSpPr>
          <p:cNvPr id="8" name="Text 4"/>
          <p:cNvSpPr/>
          <p:nvPr/>
        </p:nvSpPr>
        <p:spPr>
          <a:xfrm>
            <a:off x="8048863" y="1637586"/>
            <a:ext cx="5979438" cy="481489"/>
          </a:xfrm>
          <a:prstGeom prst="rect">
            <a:avLst/>
          </a:prstGeom>
          <a:noFill/>
          <a:ln/>
        </p:spPr>
        <p:txBody>
          <a:bodyPr wrap="squar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Включають валютні коливання, зміни процентних ставок, проблеми з фінансуванням та ліквідністю.</a:t>
            </a:r>
            <a:endParaRPr lang="en-US" sz="1150" dirty="0"/>
          </a:p>
        </p:txBody>
      </p:sp>
      <p:pic>
        <p:nvPicPr>
          <p:cNvPr id="9" name="Image 2" descr="preencoded.png"/>
          <p:cNvPicPr>
            <a:picLocks noChangeAspect="1"/>
          </p:cNvPicPr>
          <p:nvPr/>
        </p:nvPicPr>
        <p:blipFill>
          <a:blip r:embed="rId7"/>
          <a:stretch>
            <a:fillRect/>
          </a:stretch>
        </p:blipFill>
        <p:spPr>
          <a:xfrm>
            <a:off x="602099" y="2420064"/>
            <a:ext cx="451485" cy="451485"/>
          </a:xfrm>
          <a:prstGeom prst="rect">
            <a:avLst/>
          </a:prstGeom>
        </p:spPr>
      </p:pic>
      <p:sp>
        <p:nvSpPr>
          <p:cNvPr id="10" name="Text 5"/>
          <p:cNvSpPr/>
          <p:nvPr/>
        </p:nvSpPr>
        <p:spPr>
          <a:xfrm>
            <a:off x="1241703" y="2546985"/>
            <a:ext cx="1881664"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Технічні ризики</a:t>
            </a:r>
            <a:endParaRPr lang="en-US" sz="1450" dirty="0"/>
          </a:p>
        </p:txBody>
      </p:sp>
      <p:sp>
        <p:nvSpPr>
          <p:cNvPr id="11" name="Text 6"/>
          <p:cNvSpPr/>
          <p:nvPr/>
        </p:nvSpPr>
        <p:spPr>
          <a:xfrm>
            <a:off x="1241703" y="2872383"/>
            <a:ext cx="5979438" cy="481489"/>
          </a:xfrm>
          <a:prstGeom prst="rect">
            <a:avLst/>
          </a:prstGeom>
          <a:noFill/>
          <a:ln/>
        </p:spPr>
        <p:txBody>
          <a:bodyPr wrap="squar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Охоплюють якість проектування, технологічні складнощі, надійність обладнання та інновації.</a:t>
            </a:r>
            <a:endParaRPr lang="en-US" sz="1150" dirty="0"/>
          </a:p>
        </p:txBody>
      </p:sp>
      <p:pic>
        <p:nvPicPr>
          <p:cNvPr id="12"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09259" y="2420064"/>
            <a:ext cx="451485" cy="451485"/>
          </a:xfrm>
          <a:prstGeom prst="rect">
            <a:avLst/>
          </a:prstGeom>
        </p:spPr>
      </p:pic>
      <p:sp>
        <p:nvSpPr>
          <p:cNvPr id="13" name="Text 7"/>
          <p:cNvSpPr/>
          <p:nvPr/>
        </p:nvSpPr>
        <p:spPr>
          <a:xfrm>
            <a:off x="8048863" y="2546985"/>
            <a:ext cx="1962031"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Комерційні ризики</a:t>
            </a:r>
            <a:endParaRPr lang="en-US" sz="1450" dirty="0"/>
          </a:p>
        </p:txBody>
      </p:sp>
      <p:sp>
        <p:nvSpPr>
          <p:cNvPr id="14" name="Text 8"/>
          <p:cNvSpPr/>
          <p:nvPr/>
        </p:nvSpPr>
        <p:spPr>
          <a:xfrm>
            <a:off x="8048863" y="2872383"/>
            <a:ext cx="5979438" cy="481489"/>
          </a:xfrm>
          <a:prstGeom prst="rect">
            <a:avLst/>
          </a:prstGeom>
          <a:noFill/>
          <a:ln/>
        </p:spPr>
        <p:txBody>
          <a:bodyPr wrap="squar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Стосуються контрактних відносин, постачання матеріалів, субпідрядників та ринкових цін.</a:t>
            </a:r>
            <a:endParaRPr lang="en-US" sz="1150" dirty="0"/>
          </a:p>
        </p:txBody>
      </p:sp>
      <p:sp>
        <p:nvSpPr>
          <p:cNvPr id="15" name="Shape 9"/>
          <p:cNvSpPr/>
          <p:nvPr/>
        </p:nvSpPr>
        <p:spPr>
          <a:xfrm>
            <a:off x="602099" y="3523178"/>
            <a:ext cx="338614" cy="338614"/>
          </a:xfrm>
          <a:prstGeom prst="roundRect">
            <a:avLst>
              <a:gd name="adj" fmla="val 6668"/>
            </a:avLst>
          </a:prstGeom>
          <a:solidFill>
            <a:srgbClr val="5F5153"/>
          </a:solidFill>
          <a:ln/>
        </p:spPr>
        <p:txBody>
          <a:bodyPr/>
          <a:lstStyle/>
          <a:p>
            <a:endParaRPr lang="uk-UA"/>
          </a:p>
        </p:txBody>
      </p:sp>
      <p:sp>
        <p:nvSpPr>
          <p:cNvPr id="16" name="Text 10"/>
          <p:cNvSpPr/>
          <p:nvPr/>
        </p:nvSpPr>
        <p:spPr>
          <a:xfrm>
            <a:off x="1091208" y="3574852"/>
            <a:ext cx="1881664"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Системність</a:t>
            </a:r>
            <a:endParaRPr lang="en-US" sz="1450" dirty="0"/>
          </a:p>
        </p:txBody>
      </p:sp>
      <p:sp>
        <p:nvSpPr>
          <p:cNvPr id="17" name="Text 11"/>
          <p:cNvSpPr/>
          <p:nvPr/>
        </p:nvSpPr>
        <p:spPr>
          <a:xfrm>
            <a:off x="1091208" y="3900249"/>
            <a:ext cx="12937093" cy="240744"/>
          </a:xfrm>
          <a:prstGeom prst="rect">
            <a:avLst/>
          </a:prstGeom>
          <a:noFill/>
          <a:ln/>
        </p:spPr>
        <p:txBody>
          <a:bodyPr wrap="non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Комплексний підхід до всіх аспектів проекту</a:t>
            </a:r>
            <a:endParaRPr lang="en-US" sz="1150" dirty="0"/>
          </a:p>
        </p:txBody>
      </p:sp>
      <p:sp>
        <p:nvSpPr>
          <p:cNvPr id="18" name="Shape 12"/>
          <p:cNvSpPr/>
          <p:nvPr/>
        </p:nvSpPr>
        <p:spPr>
          <a:xfrm>
            <a:off x="602099" y="4441984"/>
            <a:ext cx="338614" cy="338614"/>
          </a:xfrm>
          <a:prstGeom prst="roundRect">
            <a:avLst>
              <a:gd name="adj" fmla="val 6668"/>
            </a:avLst>
          </a:prstGeom>
          <a:solidFill>
            <a:srgbClr val="5F5153"/>
          </a:solidFill>
          <a:ln/>
        </p:spPr>
        <p:txBody>
          <a:bodyPr/>
          <a:lstStyle/>
          <a:p>
            <a:endParaRPr lang="uk-UA"/>
          </a:p>
        </p:txBody>
      </p:sp>
      <p:sp>
        <p:nvSpPr>
          <p:cNvPr id="19" name="Text 13"/>
          <p:cNvSpPr/>
          <p:nvPr/>
        </p:nvSpPr>
        <p:spPr>
          <a:xfrm>
            <a:off x="1091208" y="4493657"/>
            <a:ext cx="1881664"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Невизначеність</a:t>
            </a:r>
            <a:endParaRPr lang="en-US" sz="1450" dirty="0"/>
          </a:p>
        </p:txBody>
      </p:sp>
      <p:sp>
        <p:nvSpPr>
          <p:cNvPr id="20" name="Text 14"/>
          <p:cNvSpPr/>
          <p:nvPr/>
        </p:nvSpPr>
        <p:spPr>
          <a:xfrm>
            <a:off x="1091208" y="4819055"/>
            <a:ext cx="12937093" cy="240744"/>
          </a:xfrm>
          <a:prstGeom prst="rect">
            <a:avLst/>
          </a:prstGeom>
          <a:noFill/>
          <a:ln/>
        </p:spPr>
        <p:txBody>
          <a:bodyPr wrap="non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Визнання та врахування факторів, які неможливо точно передбачити</a:t>
            </a:r>
            <a:endParaRPr lang="en-US" sz="1150" dirty="0"/>
          </a:p>
        </p:txBody>
      </p:sp>
      <p:sp>
        <p:nvSpPr>
          <p:cNvPr id="21" name="Shape 15"/>
          <p:cNvSpPr/>
          <p:nvPr/>
        </p:nvSpPr>
        <p:spPr>
          <a:xfrm>
            <a:off x="602099" y="5360789"/>
            <a:ext cx="338614" cy="338614"/>
          </a:xfrm>
          <a:prstGeom prst="roundRect">
            <a:avLst>
              <a:gd name="adj" fmla="val 6668"/>
            </a:avLst>
          </a:prstGeom>
          <a:solidFill>
            <a:srgbClr val="5F5153"/>
          </a:solidFill>
          <a:ln/>
        </p:spPr>
        <p:txBody>
          <a:bodyPr/>
          <a:lstStyle/>
          <a:p>
            <a:endParaRPr lang="uk-UA"/>
          </a:p>
        </p:txBody>
      </p:sp>
      <p:sp>
        <p:nvSpPr>
          <p:cNvPr id="22" name="Text 16"/>
          <p:cNvSpPr/>
          <p:nvPr/>
        </p:nvSpPr>
        <p:spPr>
          <a:xfrm>
            <a:off x="1091208" y="5412462"/>
            <a:ext cx="1881664"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Прозорість</a:t>
            </a:r>
            <a:endParaRPr lang="en-US" sz="1450" dirty="0"/>
          </a:p>
        </p:txBody>
      </p:sp>
      <p:sp>
        <p:nvSpPr>
          <p:cNvPr id="23" name="Text 17"/>
          <p:cNvSpPr/>
          <p:nvPr/>
        </p:nvSpPr>
        <p:spPr>
          <a:xfrm>
            <a:off x="1091208" y="5737860"/>
            <a:ext cx="12937093" cy="240744"/>
          </a:xfrm>
          <a:prstGeom prst="rect">
            <a:avLst/>
          </a:prstGeom>
          <a:noFill/>
          <a:ln/>
        </p:spPr>
        <p:txBody>
          <a:bodyPr wrap="non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Відкрита комунікація про ризики між усіма зацікавленими сторонами</a:t>
            </a:r>
            <a:endParaRPr lang="en-US" sz="1150" dirty="0"/>
          </a:p>
        </p:txBody>
      </p:sp>
      <p:sp>
        <p:nvSpPr>
          <p:cNvPr id="24" name="Shape 18"/>
          <p:cNvSpPr/>
          <p:nvPr/>
        </p:nvSpPr>
        <p:spPr>
          <a:xfrm>
            <a:off x="602099" y="6279594"/>
            <a:ext cx="338614" cy="338614"/>
          </a:xfrm>
          <a:prstGeom prst="roundRect">
            <a:avLst>
              <a:gd name="adj" fmla="val 6668"/>
            </a:avLst>
          </a:prstGeom>
          <a:solidFill>
            <a:srgbClr val="5F5153"/>
          </a:solidFill>
          <a:ln/>
        </p:spPr>
        <p:txBody>
          <a:bodyPr/>
          <a:lstStyle/>
          <a:p>
            <a:endParaRPr lang="uk-UA"/>
          </a:p>
        </p:txBody>
      </p:sp>
      <p:sp>
        <p:nvSpPr>
          <p:cNvPr id="25" name="Text 19"/>
          <p:cNvSpPr/>
          <p:nvPr/>
        </p:nvSpPr>
        <p:spPr>
          <a:xfrm>
            <a:off x="1091208" y="6331268"/>
            <a:ext cx="1881664"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Контроль</a:t>
            </a:r>
            <a:endParaRPr lang="en-US" sz="1450" dirty="0"/>
          </a:p>
        </p:txBody>
      </p:sp>
      <p:sp>
        <p:nvSpPr>
          <p:cNvPr id="26" name="Text 20"/>
          <p:cNvSpPr/>
          <p:nvPr/>
        </p:nvSpPr>
        <p:spPr>
          <a:xfrm>
            <a:off x="1091208" y="6656665"/>
            <a:ext cx="12937093" cy="240744"/>
          </a:xfrm>
          <a:prstGeom prst="rect">
            <a:avLst/>
          </a:prstGeom>
          <a:noFill/>
          <a:ln/>
        </p:spPr>
        <p:txBody>
          <a:bodyPr wrap="non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Постійний моніторинг та коригування стратегій</a:t>
            </a:r>
            <a:endParaRPr lang="en-US" sz="1150" dirty="0"/>
          </a:p>
        </p:txBody>
      </p:sp>
      <p:sp>
        <p:nvSpPr>
          <p:cNvPr id="27" name="Shape 21"/>
          <p:cNvSpPr/>
          <p:nvPr/>
        </p:nvSpPr>
        <p:spPr>
          <a:xfrm>
            <a:off x="602099" y="7198400"/>
            <a:ext cx="338614" cy="338614"/>
          </a:xfrm>
          <a:prstGeom prst="roundRect">
            <a:avLst>
              <a:gd name="adj" fmla="val 6668"/>
            </a:avLst>
          </a:prstGeom>
          <a:solidFill>
            <a:srgbClr val="5F5153"/>
          </a:solidFill>
          <a:ln/>
        </p:spPr>
        <p:txBody>
          <a:bodyPr/>
          <a:lstStyle/>
          <a:p>
            <a:endParaRPr lang="uk-UA"/>
          </a:p>
        </p:txBody>
      </p:sp>
      <p:sp>
        <p:nvSpPr>
          <p:cNvPr id="28" name="Text 22"/>
          <p:cNvSpPr/>
          <p:nvPr/>
        </p:nvSpPr>
        <p:spPr>
          <a:xfrm>
            <a:off x="1091208" y="7250073"/>
            <a:ext cx="1881664" cy="235148"/>
          </a:xfrm>
          <a:prstGeom prst="rect">
            <a:avLst/>
          </a:prstGeom>
          <a:noFill/>
          <a:ln/>
        </p:spPr>
        <p:txBody>
          <a:bodyPr wrap="none" lIns="0" tIns="0" rIns="0" bIns="0" rtlCol="0" anchor="t"/>
          <a:lstStyle/>
          <a:p>
            <a:pPr marL="0" indent="0" algn="l">
              <a:lnSpc>
                <a:spcPts val="1850"/>
              </a:lnSpc>
              <a:buNone/>
            </a:pPr>
            <a:r>
              <a:rPr lang="en-US" sz="1450" b="1" dirty="0">
                <a:solidFill>
                  <a:srgbClr val="D3C9C5"/>
                </a:solidFill>
                <a:latin typeface="Noto Serif HK Bold" pitchFamily="34" charset="0"/>
                <a:ea typeface="Noto Serif HK Bold" pitchFamily="34" charset="-122"/>
                <a:cs typeface="Noto Serif HK Bold" pitchFamily="34" charset="-120"/>
              </a:rPr>
              <a:t>Оптимальність</a:t>
            </a:r>
            <a:endParaRPr lang="en-US" sz="1450" dirty="0"/>
          </a:p>
        </p:txBody>
      </p:sp>
      <p:sp>
        <p:nvSpPr>
          <p:cNvPr id="29" name="Text 23"/>
          <p:cNvSpPr/>
          <p:nvPr/>
        </p:nvSpPr>
        <p:spPr>
          <a:xfrm>
            <a:off x="1091208" y="7575471"/>
            <a:ext cx="12937093" cy="240744"/>
          </a:xfrm>
          <a:prstGeom prst="rect">
            <a:avLst/>
          </a:prstGeom>
          <a:noFill/>
          <a:ln/>
        </p:spPr>
        <p:txBody>
          <a:bodyPr wrap="none" lIns="0" tIns="0" rIns="0" bIns="0" rtlCol="0" anchor="t"/>
          <a:lstStyle/>
          <a:p>
            <a:pPr marL="0" indent="0" algn="l">
              <a:lnSpc>
                <a:spcPts val="1850"/>
              </a:lnSpc>
              <a:buNone/>
            </a:pPr>
            <a:r>
              <a:rPr lang="en-US" sz="1150" dirty="0">
                <a:solidFill>
                  <a:srgbClr val="D3C9C5"/>
                </a:solidFill>
                <a:latin typeface="Noto Serif HK" pitchFamily="34" charset="0"/>
                <a:ea typeface="Noto Serif HK" pitchFamily="34" charset="-122"/>
                <a:cs typeface="Noto Serif HK" pitchFamily="34" charset="-120"/>
              </a:rPr>
              <a:t>Баланс між витратами на управління ризиками та їх потенційними наслідками</a:t>
            </a:r>
            <a:endParaRPr lang="en-US" sz="11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02613"/>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8F5"/>
                </a:solidFill>
                <a:latin typeface="Noto Serif HK Bold" pitchFamily="34" charset="0"/>
                <a:ea typeface="Noto Serif HK Bold" pitchFamily="34" charset="-122"/>
                <a:cs typeface="Noto Serif HK Bold" pitchFamily="34" charset="-120"/>
              </a:rPr>
              <a:t>Аналіз ризиків у будівельних контрактах</a:t>
            </a:r>
            <a:endParaRPr lang="en-US" sz="3900" dirty="0"/>
          </a:p>
        </p:txBody>
      </p:sp>
      <p:sp>
        <p:nvSpPr>
          <p:cNvPr id="4" name="Text 1"/>
          <p:cNvSpPr/>
          <p:nvPr/>
        </p:nvSpPr>
        <p:spPr>
          <a:xfrm>
            <a:off x="6280190" y="2440424"/>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D3C9C5"/>
                </a:solidFill>
                <a:latin typeface="Noto Serif HK" pitchFamily="34" charset="0"/>
                <a:ea typeface="Noto Serif HK" pitchFamily="34" charset="-122"/>
                <a:cs typeface="Noto Serif HK" pitchFamily="34" charset="-120"/>
              </a:rPr>
              <a:t>Ефективний аналіз ризиків на етапі підготовки контракту є критичним для успіху будівельного проекту. Правильна ідентифікація та розподіл ризиків між сторонами визначає справедливість контракту та його виконуваність.</a:t>
            </a:r>
            <a:endParaRPr lang="en-US" sz="1550" dirty="0"/>
          </a:p>
        </p:txBody>
      </p:sp>
      <p:sp>
        <p:nvSpPr>
          <p:cNvPr id="5" name="Text 2"/>
          <p:cNvSpPr/>
          <p:nvPr/>
        </p:nvSpPr>
        <p:spPr>
          <a:xfrm>
            <a:off x="6280190" y="4132183"/>
            <a:ext cx="3536156" cy="744141"/>
          </a:xfrm>
          <a:prstGeom prst="rect">
            <a:avLst/>
          </a:prstGeom>
          <a:noFill/>
          <a:ln/>
        </p:spPr>
        <p:txBody>
          <a:bodyPr wrap="square" lIns="0" tIns="0" rIns="0" bIns="0" rtlCol="0" anchor="t"/>
          <a:lstStyle/>
          <a:p>
            <a:pPr marL="0" indent="0" algn="l">
              <a:lnSpc>
                <a:spcPts val="2900"/>
              </a:lnSpc>
              <a:buNone/>
            </a:pPr>
            <a:r>
              <a:rPr lang="en-US" sz="2300" b="1" dirty="0">
                <a:solidFill>
                  <a:srgbClr val="FFF8F5"/>
                </a:solidFill>
                <a:latin typeface="Noto Serif HK Bold" pitchFamily="34" charset="0"/>
                <a:ea typeface="Noto Serif HK Bold" pitchFamily="34" charset="-122"/>
                <a:cs typeface="Noto Serif HK Bold" pitchFamily="34" charset="-120"/>
              </a:rPr>
              <a:t>Передконтрактний аналіз</a:t>
            </a:r>
            <a:endParaRPr lang="en-US" sz="2300" dirty="0"/>
          </a:p>
        </p:txBody>
      </p:sp>
      <p:sp>
        <p:nvSpPr>
          <p:cNvPr id="6" name="Text 3"/>
          <p:cNvSpPr/>
          <p:nvPr/>
        </p:nvSpPr>
        <p:spPr>
          <a:xfrm>
            <a:off x="6280190" y="5074682"/>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Вивчення проектної документації</a:t>
            </a:r>
            <a:endParaRPr lang="en-US" sz="1550" dirty="0"/>
          </a:p>
        </p:txBody>
      </p:sp>
      <p:sp>
        <p:nvSpPr>
          <p:cNvPr id="7" name="Text 4"/>
          <p:cNvSpPr/>
          <p:nvPr/>
        </p:nvSpPr>
        <p:spPr>
          <a:xfrm>
            <a:off x="6280190" y="5779175"/>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Оцінка кваліфікації учасників</a:t>
            </a:r>
            <a:endParaRPr lang="en-US" sz="1550" dirty="0"/>
          </a:p>
        </p:txBody>
      </p:sp>
      <p:sp>
        <p:nvSpPr>
          <p:cNvPr id="8" name="Text 5"/>
          <p:cNvSpPr/>
          <p:nvPr/>
        </p:nvSpPr>
        <p:spPr>
          <a:xfrm>
            <a:off x="6280190" y="6166128"/>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Аналіз місцевих умов</a:t>
            </a:r>
            <a:endParaRPr lang="en-US" sz="1550" dirty="0"/>
          </a:p>
        </p:txBody>
      </p:sp>
      <p:sp>
        <p:nvSpPr>
          <p:cNvPr id="9" name="Text 6"/>
          <p:cNvSpPr/>
          <p:nvPr/>
        </p:nvSpPr>
        <p:spPr>
          <a:xfrm>
            <a:off x="6280190" y="655308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Дослідження ринкової ситуації</a:t>
            </a:r>
            <a:endParaRPr lang="en-US" sz="1550" dirty="0"/>
          </a:p>
        </p:txBody>
      </p:sp>
      <p:sp>
        <p:nvSpPr>
          <p:cNvPr id="10" name="Text 7"/>
          <p:cNvSpPr/>
          <p:nvPr/>
        </p:nvSpPr>
        <p:spPr>
          <a:xfrm>
            <a:off x="6280190" y="694003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Правовий аудит вимог</a:t>
            </a:r>
            <a:endParaRPr lang="en-US" sz="1550" dirty="0"/>
          </a:p>
        </p:txBody>
      </p:sp>
      <p:sp>
        <p:nvSpPr>
          <p:cNvPr id="11" name="Text 8"/>
          <p:cNvSpPr/>
          <p:nvPr/>
        </p:nvSpPr>
        <p:spPr>
          <a:xfrm>
            <a:off x="10308074" y="4132183"/>
            <a:ext cx="3536156" cy="744141"/>
          </a:xfrm>
          <a:prstGeom prst="rect">
            <a:avLst/>
          </a:prstGeom>
          <a:noFill/>
          <a:ln/>
        </p:spPr>
        <p:txBody>
          <a:bodyPr wrap="square" lIns="0" tIns="0" rIns="0" bIns="0" rtlCol="0" anchor="t"/>
          <a:lstStyle/>
          <a:p>
            <a:pPr marL="0" indent="0" algn="l">
              <a:lnSpc>
                <a:spcPts val="2900"/>
              </a:lnSpc>
              <a:buNone/>
            </a:pPr>
            <a:r>
              <a:rPr lang="en-US" sz="2300" b="1" dirty="0">
                <a:solidFill>
                  <a:srgbClr val="FFF8F5"/>
                </a:solidFill>
                <a:latin typeface="Noto Serif HK Bold" pitchFamily="34" charset="0"/>
                <a:ea typeface="Noto Serif HK Bold" pitchFamily="34" charset="-122"/>
                <a:cs typeface="Noto Serif HK Bold" pitchFamily="34" charset="-120"/>
              </a:rPr>
              <a:t>Контрактні механізми</a:t>
            </a:r>
            <a:endParaRPr lang="en-US" sz="2300" dirty="0"/>
          </a:p>
        </p:txBody>
      </p:sp>
      <p:sp>
        <p:nvSpPr>
          <p:cNvPr id="12" name="Text 9"/>
          <p:cNvSpPr/>
          <p:nvPr/>
        </p:nvSpPr>
        <p:spPr>
          <a:xfrm>
            <a:off x="10308074" y="5074682"/>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Вибір форми контракту FIDIC</a:t>
            </a:r>
            <a:endParaRPr lang="en-US" sz="1550" dirty="0"/>
          </a:p>
        </p:txBody>
      </p:sp>
      <p:sp>
        <p:nvSpPr>
          <p:cNvPr id="13" name="Text 10"/>
          <p:cNvSpPr/>
          <p:nvPr/>
        </p:nvSpPr>
        <p:spPr>
          <a:xfrm>
            <a:off x="10308074" y="5461635"/>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Умови оплати та варіації</a:t>
            </a:r>
            <a:endParaRPr lang="en-US" sz="1550" dirty="0"/>
          </a:p>
        </p:txBody>
      </p:sp>
      <p:sp>
        <p:nvSpPr>
          <p:cNvPr id="14" name="Text 11"/>
          <p:cNvSpPr/>
          <p:nvPr/>
        </p:nvSpPr>
        <p:spPr>
          <a:xfrm>
            <a:off x="10308074" y="5848588"/>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Страхові вимоги</a:t>
            </a:r>
            <a:endParaRPr lang="en-US" sz="1550" dirty="0"/>
          </a:p>
        </p:txBody>
      </p:sp>
      <p:sp>
        <p:nvSpPr>
          <p:cNvPr id="15" name="Text 12"/>
          <p:cNvSpPr/>
          <p:nvPr/>
        </p:nvSpPr>
        <p:spPr>
          <a:xfrm>
            <a:off x="10308074" y="6235541"/>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Процедури врегулювання спорів</a:t>
            </a:r>
            <a:endParaRPr lang="en-US" sz="1550" dirty="0"/>
          </a:p>
        </p:txBody>
      </p:sp>
      <p:sp>
        <p:nvSpPr>
          <p:cNvPr id="16" name="Text 13"/>
          <p:cNvSpPr/>
          <p:nvPr/>
        </p:nvSpPr>
        <p:spPr>
          <a:xfrm>
            <a:off x="10308074" y="694003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3C9C5"/>
                </a:solidFill>
                <a:latin typeface="Noto Serif HK" pitchFamily="34" charset="0"/>
                <a:ea typeface="Noto Serif HK" pitchFamily="34" charset="-122"/>
                <a:cs typeface="Noto Serif HK" pitchFamily="34" charset="-120"/>
              </a:rPr>
              <a:t>Гарантії виконання</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37830" y="507206"/>
            <a:ext cx="10884575" cy="576382"/>
          </a:xfrm>
          <a:prstGeom prst="rect">
            <a:avLst/>
          </a:prstGeom>
          <a:noFill/>
          <a:ln/>
        </p:spPr>
        <p:txBody>
          <a:bodyPr wrap="none" lIns="0" tIns="0" rIns="0" bIns="0" rtlCol="0" anchor="t"/>
          <a:lstStyle/>
          <a:p>
            <a:pPr marL="0" indent="0" algn="l">
              <a:lnSpc>
                <a:spcPts val="4500"/>
              </a:lnSpc>
              <a:buNone/>
            </a:pPr>
            <a:r>
              <a:rPr lang="en-US" sz="3600" b="1" dirty="0">
                <a:solidFill>
                  <a:srgbClr val="FFF8F5"/>
                </a:solidFill>
                <a:latin typeface="Noto Serif HK Bold" pitchFamily="34" charset="0"/>
                <a:ea typeface="Noto Serif HK Bold" pitchFamily="34" charset="-122"/>
                <a:cs typeface="Noto Serif HK Bold" pitchFamily="34" charset="-120"/>
              </a:rPr>
              <a:t>Що враховувати при виборі виду контракту</a:t>
            </a:r>
            <a:endParaRPr lang="en-US" sz="3600" dirty="0"/>
          </a:p>
        </p:txBody>
      </p:sp>
      <p:sp>
        <p:nvSpPr>
          <p:cNvPr id="3" name="Shape 1"/>
          <p:cNvSpPr/>
          <p:nvPr/>
        </p:nvSpPr>
        <p:spPr>
          <a:xfrm>
            <a:off x="922258" y="1729145"/>
            <a:ext cx="184428" cy="829985"/>
          </a:xfrm>
          <a:prstGeom prst="roundRect">
            <a:avLst>
              <a:gd name="adj" fmla="val 15003"/>
            </a:avLst>
          </a:prstGeom>
          <a:solidFill>
            <a:srgbClr val="5F5153"/>
          </a:solidFill>
          <a:ln/>
        </p:spPr>
        <p:txBody>
          <a:bodyPr/>
          <a:lstStyle/>
          <a:p>
            <a:endParaRPr lang="uk-UA"/>
          </a:p>
        </p:txBody>
      </p:sp>
      <p:sp>
        <p:nvSpPr>
          <p:cNvPr id="4" name="Shape 2"/>
          <p:cNvSpPr/>
          <p:nvPr/>
        </p:nvSpPr>
        <p:spPr>
          <a:xfrm>
            <a:off x="737830" y="1608058"/>
            <a:ext cx="553403" cy="553403"/>
          </a:xfrm>
          <a:prstGeom prst="roundRect">
            <a:avLst>
              <a:gd name="adj" fmla="val 82616"/>
            </a:avLst>
          </a:prstGeom>
          <a:solidFill>
            <a:srgbClr val="5F5153"/>
          </a:solidFill>
          <a:ln/>
        </p:spPr>
        <p:txBody>
          <a:bodyPr/>
          <a:lstStyle/>
          <a:p>
            <a:endParaRPr lang="uk-UA"/>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181" y="1746409"/>
            <a:ext cx="276701" cy="276701"/>
          </a:xfrm>
          <a:prstGeom prst="rect">
            <a:avLst/>
          </a:prstGeom>
        </p:spPr>
      </p:pic>
      <p:sp>
        <p:nvSpPr>
          <p:cNvPr id="6" name="Text 3"/>
          <p:cNvSpPr/>
          <p:nvPr/>
        </p:nvSpPr>
        <p:spPr>
          <a:xfrm>
            <a:off x="1475661" y="1636871"/>
            <a:ext cx="2305764" cy="288250"/>
          </a:xfrm>
          <a:prstGeom prst="rect">
            <a:avLst/>
          </a:prstGeom>
          <a:noFill/>
          <a:ln/>
        </p:spPr>
        <p:txBody>
          <a:bodyPr wrap="none" lIns="0" tIns="0" rIns="0" bIns="0" rtlCol="0" anchor="t"/>
          <a:lstStyle/>
          <a:p>
            <a:pPr marL="0" indent="0" algn="l">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Розподіл функцій</a:t>
            </a:r>
            <a:endParaRPr lang="en-US" sz="1800" dirty="0"/>
          </a:p>
        </p:txBody>
      </p:sp>
      <p:sp>
        <p:nvSpPr>
          <p:cNvPr id="7" name="Text 4"/>
          <p:cNvSpPr/>
          <p:nvPr/>
        </p:nvSpPr>
        <p:spPr>
          <a:xfrm>
            <a:off x="1475661" y="2035731"/>
            <a:ext cx="12416909" cy="295037"/>
          </a:xfrm>
          <a:prstGeom prst="rect">
            <a:avLst/>
          </a:prstGeom>
          <a:noFill/>
          <a:ln/>
        </p:spPr>
        <p:txBody>
          <a:bodyPr wrap="none" lIns="0" tIns="0" rIns="0" bIns="0" rtlCol="0" anchor="t"/>
          <a:lstStyle/>
          <a:p>
            <a:pPr marL="0" indent="0" algn="l">
              <a:lnSpc>
                <a:spcPts val="2300"/>
              </a:lnSpc>
              <a:buNone/>
            </a:pPr>
            <a:r>
              <a:rPr lang="en-US" sz="1450" dirty="0">
                <a:solidFill>
                  <a:srgbClr val="D3C9C5"/>
                </a:solidFill>
                <a:latin typeface="Noto Serif HK" pitchFamily="34" charset="0"/>
                <a:ea typeface="Noto Serif HK" pitchFamily="34" charset="-122"/>
                <a:cs typeface="Noto Serif HK" pitchFamily="34" charset="-120"/>
              </a:rPr>
              <a:t>Чітке визначення, хто відповідає за проектування, закупівлі, виконання та контроль якості робіт.</a:t>
            </a:r>
            <a:endParaRPr lang="en-US" sz="1450" dirty="0"/>
          </a:p>
        </p:txBody>
      </p:sp>
      <p:sp>
        <p:nvSpPr>
          <p:cNvPr id="8" name="Shape 5"/>
          <p:cNvSpPr/>
          <p:nvPr/>
        </p:nvSpPr>
        <p:spPr>
          <a:xfrm>
            <a:off x="1198959" y="3020378"/>
            <a:ext cx="184428" cy="829985"/>
          </a:xfrm>
          <a:prstGeom prst="roundRect">
            <a:avLst>
              <a:gd name="adj" fmla="val 15003"/>
            </a:avLst>
          </a:prstGeom>
          <a:solidFill>
            <a:srgbClr val="5F5153"/>
          </a:solidFill>
          <a:ln/>
        </p:spPr>
        <p:txBody>
          <a:bodyPr/>
          <a:lstStyle/>
          <a:p>
            <a:endParaRPr lang="uk-UA"/>
          </a:p>
        </p:txBody>
      </p:sp>
      <p:sp>
        <p:nvSpPr>
          <p:cNvPr id="9" name="Shape 6"/>
          <p:cNvSpPr/>
          <p:nvPr/>
        </p:nvSpPr>
        <p:spPr>
          <a:xfrm>
            <a:off x="1014532" y="2899291"/>
            <a:ext cx="553403" cy="553403"/>
          </a:xfrm>
          <a:prstGeom prst="roundRect">
            <a:avLst>
              <a:gd name="adj" fmla="val 82616"/>
            </a:avLst>
          </a:prstGeom>
          <a:solidFill>
            <a:srgbClr val="5F5153"/>
          </a:solidFill>
          <a:ln/>
        </p:spPr>
        <p:txBody>
          <a:bodyPr/>
          <a:lstStyle/>
          <a:p>
            <a:endParaRPr lang="uk-UA"/>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2882" y="3037642"/>
            <a:ext cx="276701" cy="276701"/>
          </a:xfrm>
          <a:prstGeom prst="rect">
            <a:avLst/>
          </a:prstGeom>
        </p:spPr>
      </p:pic>
      <p:sp>
        <p:nvSpPr>
          <p:cNvPr id="11" name="Text 7"/>
          <p:cNvSpPr/>
          <p:nvPr/>
        </p:nvSpPr>
        <p:spPr>
          <a:xfrm>
            <a:off x="1752362" y="2928104"/>
            <a:ext cx="2785467" cy="288250"/>
          </a:xfrm>
          <a:prstGeom prst="rect">
            <a:avLst/>
          </a:prstGeom>
          <a:noFill/>
          <a:ln/>
        </p:spPr>
        <p:txBody>
          <a:bodyPr wrap="none" lIns="0" tIns="0" rIns="0" bIns="0" rtlCol="0" anchor="t"/>
          <a:lstStyle/>
          <a:p>
            <a:pPr marL="0" indent="0" algn="l">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Проектні зобов'язання</a:t>
            </a:r>
            <a:endParaRPr lang="en-US" sz="1800" dirty="0"/>
          </a:p>
        </p:txBody>
      </p:sp>
      <p:sp>
        <p:nvSpPr>
          <p:cNvPr id="12" name="Text 8"/>
          <p:cNvSpPr/>
          <p:nvPr/>
        </p:nvSpPr>
        <p:spPr>
          <a:xfrm>
            <a:off x="1752362" y="3326963"/>
            <a:ext cx="12140208" cy="295037"/>
          </a:xfrm>
          <a:prstGeom prst="rect">
            <a:avLst/>
          </a:prstGeom>
          <a:noFill/>
          <a:ln/>
        </p:spPr>
        <p:txBody>
          <a:bodyPr wrap="none" lIns="0" tIns="0" rIns="0" bIns="0" rtlCol="0" anchor="t"/>
          <a:lstStyle/>
          <a:p>
            <a:pPr marL="0" indent="0" algn="l">
              <a:lnSpc>
                <a:spcPts val="2300"/>
              </a:lnSpc>
              <a:buNone/>
            </a:pPr>
            <a:r>
              <a:rPr lang="en-US" sz="1450" dirty="0">
                <a:solidFill>
                  <a:srgbClr val="D3C9C5"/>
                </a:solidFill>
                <a:latin typeface="Noto Serif HK" pitchFamily="34" charset="0"/>
                <a:ea typeface="Noto Serif HK" pitchFamily="34" charset="-122"/>
                <a:cs typeface="Noto Serif HK" pitchFamily="34" charset="-120"/>
              </a:rPr>
              <a:t>Встановлення обсягу відповідальності за підготовку проектної документації та її відповідність вимогам.</a:t>
            </a:r>
            <a:endParaRPr lang="en-US" sz="1450" dirty="0"/>
          </a:p>
        </p:txBody>
      </p:sp>
      <p:sp>
        <p:nvSpPr>
          <p:cNvPr id="13" name="Shape 9"/>
          <p:cNvSpPr/>
          <p:nvPr/>
        </p:nvSpPr>
        <p:spPr>
          <a:xfrm>
            <a:off x="1475661" y="4311610"/>
            <a:ext cx="184428" cy="829985"/>
          </a:xfrm>
          <a:prstGeom prst="roundRect">
            <a:avLst>
              <a:gd name="adj" fmla="val 15003"/>
            </a:avLst>
          </a:prstGeom>
          <a:solidFill>
            <a:srgbClr val="5F5153"/>
          </a:solidFill>
          <a:ln/>
        </p:spPr>
        <p:txBody>
          <a:bodyPr/>
          <a:lstStyle/>
          <a:p>
            <a:endParaRPr lang="uk-UA"/>
          </a:p>
        </p:txBody>
      </p:sp>
      <p:sp>
        <p:nvSpPr>
          <p:cNvPr id="14" name="Shape 10"/>
          <p:cNvSpPr/>
          <p:nvPr/>
        </p:nvSpPr>
        <p:spPr>
          <a:xfrm>
            <a:off x="1291233" y="4190524"/>
            <a:ext cx="553403" cy="553403"/>
          </a:xfrm>
          <a:prstGeom prst="roundRect">
            <a:avLst>
              <a:gd name="adj" fmla="val 82616"/>
            </a:avLst>
          </a:prstGeom>
          <a:solidFill>
            <a:srgbClr val="5F5153"/>
          </a:solidFill>
          <a:ln/>
        </p:spPr>
        <p:txBody>
          <a:bodyPr/>
          <a:lstStyle/>
          <a:p>
            <a:endParaRPr lang="uk-UA"/>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9583" y="4328874"/>
            <a:ext cx="276701" cy="276701"/>
          </a:xfrm>
          <a:prstGeom prst="rect">
            <a:avLst/>
          </a:prstGeom>
        </p:spPr>
      </p:pic>
      <p:sp>
        <p:nvSpPr>
          <p:cNvPr id="16" name="Text 11"/>
          <p:cNvSpPr/>
          <p:nvPr/>
        </p:nvSpPr>
        <p:spPr>
          <a:xfrm>
            <a:off x="2029063" y="4219337"/>
            <a:ext cx="2649379" cy="288250"/>
          </a:xfrm>
          <a:prstGeom prst="rect">
            <a:avLst/>
          </a:prstGeom>
          <a:noFill/>
          <a:ln/>
        </p:spPr>
        <p:txBody>
          <a:bodyPr wrap="none" lIns="0" tIns="0" rIns="0" bIns="0" rtlCol="0" anchor="t"/>
          <a:lstStyle/>
          <a:p>
            <a:pPr marL="0" indent="0" algn="l">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Метод оцінки обсягів</a:t>
            </a:r>
            <a:endParaRPr lang="en-US" sz="1800" dirty="0"/>
          </a:p>
        </p:txBody>
      </p:sp>
      <p:sp>
        <p:nvSpPr>
          <p:cNvPr id="17" name="Text 12"/>
          <p:cNvSpPr/>
          <p:nvPr/>
        </p:nvSpPr>
        <p:spPr>
          <a:xfrm>
            <a:off x="2029063" y="4618196"/>
            <a:ext cx="11863507" cy="295037"/>
          </a:xfrm>
          <a:prstGeom prst="rect">
            <a:avLst/>
          </a:prstGeom>
          <a:noFill/>
          <a:ln/>
        </p:spPr>
        <p:txBody>
          <a:bodyPr wrap="none" lIns="0" tIns="0" rIns="0" bIns="0" rtlCol="0" anchor="t"/>
          <a:lstStyle/>
          <a:p>
            <a:pPr marL="0" indent="0" algn="l">
              <a:lnSpc>
                <a:spcPts val="2300"/>
              </a:lnSpc>
              <a:buNone/>
            </a:pPr>
            <a:r>
              <a:rPr lang="en-US" sz="1450" dirty="0">
                <a:solidFill>
                  <a:srgbClr val="D3C9C5"/>
                </a:solidFill>
                <a:latin typeface="Noto Serif HK" pitchFamily="34" charset="0"/>
                <a:ea typeface="Noto Serif HK" pitchFamily="34" charset="-122"/>
                <a:cs typeface="Noto Serif HK" pitchFamily="34" charset="-120"/>
              </a:rPr>
              <a:t>Визначення способу підрахунку робіт: фіксована ціна, BQS  або комбінований підхід.</a:t>
            </a:r>
            <a:endParaRPr lang="en-US" sz="1450" dirty="0"/>
          </a:p>
        </p:txBody>
      </p:sp>
      <p:sp>
        <p:nvSpPr>
          <p:cNvPr id="18" name="Shape 13"/>
          <p:cNvSpPr/>
          <p:nvPr/>
        </p:nvSpPr>
        <p:spPr>
          <a:xfrm>
            <a:off x="1752362" y="5602843"/>
            <a:ext cx="184428" cy="829985"/>
          </a:xfrm>
          <a:prstGeom prst="roundRect">
            <a:avLst>
              <a:gd name="adj" fmla="val 15003"/>
            </a:avLst>
          </a:prstGeom>
          <a:solidFill>
            <a:srgbClr val="5F5153"/>
          </a:solidFill>
          <a:ln/>
        </p:spPr>
        <p:txBody>
          <a:bodyPr/>
          <a:lstStyle/>
          <a:p>
            <a:endParaRPr lang="uk-UA"/>
          </a:p>
        </p:txBody>
      </p:sp>
      <p:sp>
        <p:nvSpPr>
          <p:cNvPr id="19" name="Shape 14"/>
          <p:cNvSpPr/>
          <p:nvPr/>
        </p:nvSpPr>
        <p:spPr>
          <a:xfrm>
            <a:off x="1567934" y="5481757"/>
            <a:ext cx="553403" cy="553403"/>
          </a:xfrm>
          <a:prstGeom prst="roundRect">
            <a:avLst>
              <a:gd name="adj" fmla="val 82616"/>
            </a:avLst>
          </a:prstGeom>
          <a:solidFill>
            <a:srgbClr val="5F5153"/>
          </a:solidFill>
          <a:ln/>
        </p:spPr>
        <p:txBody>
          <a:bodyPr/>
          <a:lstStyle/>
          <a:p>
            <a:endParaRPr lang="uk-UA"/>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06285" y="5620107"/>
            <a:ext cx="276701" cy="276701"/>
          </a:xfrm>
          <a:prstGeom prst="rect">
            <a:avLst/>
          </a:prstGeom>
        </p:spPr>
      </p:pic>
      <p:sp>
        <p:nvSpPr>
          <p:cNvPr id="21" name="Text 15"/>
          <p:cNvSpPr/>
          <p:nvPr/>
        </p:nvSpPr>
        <p:spPr>
          <a:xfrm>
            <a:off x="2305764" y="5510570"/>
            <a:ext cx="2305764" cy="288250"/>
          </a:xfrm>
          <a:prstGeom prst="rect">
            <a:avLst/>
          </a:prstGeom>
          <a:noFill/>
          <a:ln/>
        </p:spPr>
        <p:txBody>
          <a:bodyPr wrap="none" lIns="0" tIns="0" rIns="0" bIns="0" rtlCol="0" anchor="t"/>
          <a:lstStyle/>
          <a:p>
            <a:pPr marL="0" indent="0" algn="l">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Механізм оплати</a:t>
            </a:r>
            <a:endParaRPr lang="en-US" sz="1800" dirty="0"/>
          </a:p>
        </p:txBody>
      </p:sp>
      <p:sp>
        <p:nvSpPr>
          <p:cNvPr id="22" name="Text 16"/>
          <p:cNvSpPr/>
          <p:nvPr/>
        </p:nvSpPr>
        <p:spPr>
          <a:xfrm>
            <a:off x="2305764" y="5909429"/>
            <a:ext cx="11586805" cy="295037"/>
          </a:xfrm>
          <a:prstGeom prst="rect">
            <a:avLst/>
          </a:prstGeom>
          <a:noFill/>
          <a:ln/>
        </p:spPr>
        <p:txBody>
          <a:bodyPr wrap="none" lIns="0" tIns="0" rIns="0" bIns="0" rtlCol="0" anchor="t"/>
          <a:lstStyle/>
          <a:p>
            <a:pPr marL="0" indent="0" algn="l">
              <a:lnSpc>
                <a:spcPts val="2300"/>
              </a:lnSpc>
              <a:buNone/>
            </a:pPr>
            <a:r>
              <a:rPr lang="en-US" sz="1450" dirty="0">
                <a:solidFill>
                  <a:srgbClr val="D3C9C5"/>
                </a:solidFill>
                <a:latin typeface="Noto Serif HK" pitchFamily="34" charset="0"/>
                <a:ea typeface="Noto Serif HK" pitchFamily="34" charset="-122"/>
                <a:cs typeface="Noto Serif HK" pitchFamily="34" charset="-120"/>
              </a:rPr>
              <a:t>Структура винагороди, графік платежів та умови коригування вартості робіт.</a:t>
            </a:r>
            <a:endParaRPr lang="en-US" sz="1450" dirty="0"/>
          </a:p>
        </p:txBody>
      </p:sp>
      <p:sp>
        <p:nvSpPr>
          <p:cNvPr id="23" name="Shape 17"/>
          <p:cNvSpPr/>
          <p:nvPr/>
        </p:nvSpPr>
        <p:spPr>
          <a:xfrm>
            <a:off x="1475661" y="6894076"/>
            <a:ext cx="184428" cy="829985"/>
          </a:xfrm>
          <a:prstGeom prst="roundRect">
            <a:avLst>
              <a:gd name="adj" fmla="val 15003"/>
            </a:avLst>
          </a:prstGeom>
          <a:solidFill>
            <a:srgbClr val="5F5153"/>
          </a:solidFill>
          <a:ln/>
        </p:spPr>
        <p:txBody>
          <a:bodyPr/>
          <a:lstStyle/>
          <a:p>
            <a:endParaRPr lang="uk-UA"/>
          </a:p>
        </p:txBody>
      </p:sp>
      <p:sp>
        <p:nvSpPr>
          <p:cNvPr id="24" name="Shape 18"/>
          <p:cNvSpPr/>
          <p:nvPr/>
        </p:nvSpPr>
        <p:spPr>
          <a:xfrm>
            <a:off x="1291233" y="6772989"/>
            <a:ext cx="553403" cy="553403"/>
          </a:xfrm>
          <a:prstGeom prst="roundRect">
            <a:avLst>
              <a:gd name="adj" fmla="val 82616"/>
            </a:avLst>
          </a:prstGeom>
          <a:solidFill>
            <a:srgbClr val="5F5153"/>
          </a:solidFill>
          <a:ln/>
        </p:spPr>
        <p:txBody>
          <a:bodyPr/>
          <a:lstStyle/>
          <a:p>
            <a:endParaRPr lang="uk-UA"/>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9583" y="6911340"/>
            <a:ext cx="276701" cy="276701"/>
          </a:xfrm>
          <a:prstGeom prst="rect">
            <a:avLst/>
          </a:prstGeom>
        </p:spPr>
      </p:pic>
      <p:sp>
        <p:nvSpPr>
          <p:cNvPr id="26" name="Text 19"/>
          <p:cNvSpPr/>
          <p:nvPr/>
        </p:nvSpPr>
        <p:spPr>
          <a:xfrm>
            <a:off x="2029063" y="6801803"/>
            <a:ext cx="2703909" cy="288250"/>
          </a:xfrm>
          <a:prstGeom prst="rect">
            <a:avLst/>
          </a:prstGeom>
          <a:noFill/>
          <a:ln/>
        </p:spPr>
        <p:txBody>
          <a:bodyPr wrap="none" lIns="0" tIns="0" rIns="0" bIns="0" rtlCol="0" anchor="t"/>
          <a:lstStyle/>
          <a:p>
            <a:pPr marL="0" indent="0" algn="l">
              <a:lnSpc>
                <a:spcPts val="2250"/>
              </a:lnSpc>
              <a:buNone/>
            </a:pPr>
            <a:r>
              <a:rPr lang="en-US" sz="1800" b="1" dirty="0">
                <a:solidFill>
                  <a:srgbClr val="D3C9C5"/>
                </a:solidFill>
                <a:latin typeface="Noto Serif HK Bold" pitchFamily="34" charset="0"/>
                <a:ea typeface="Noto Serif HK Bold" pitchFamily="34" charset="-122"/>
                <a:cs typeface="Noto Serif HK Bold" pitchFamily="34" charset="-120"/>
              </a:rPr>
              <a:t>Готовність до ризиків</a:t>
            </a:r>
            <a:endParaRPr lang="en-US" sz="1800" dirty="0"/>
          </a:p>
        </p:txBody>
      </p:sp>
      <p:sp>
        <p:nvSpPr>
          <p:cNvPr id="27" name="Text 20"/>
          <p:cNvSpPr/>
          <p:nvPr/>
        </p:nvSpPr>
        <p:spPr>
          <a:xfrm>
            <a:off x="2029063" y="7200662"/>
            <a:ext cx="11863507" cy="295037"/>
          </a:xfrm>
          <a:prstGeom prst="rect">
            <a:avLst/>
          </a:prstGeom>
          <a:noFill/>
          <a:ln/>
        </p:spPr>
        <p:txBody>
          <a:bodyPr wrap="none" lIns="0" tIns="0" rIns="0" bIns="0" rtlCol="0" anchor="t"/>
          <a:lstStyle/>
          <a:p>
            <a:pPr marL="0" indent="0" algn="l">
              <a:lnSpc>
                <a:spcPts val="2300"/>
              </a:lnSpc>
              <a:buNone/>
            </a:pPr>
            <a:r>
              <a:rPr lang="en-US" sz="1450" dirty="0">
                <a:solidFill>
                  <a:srgbClr val="D3C9C5"/>
                </a:solidFill>
                <a:latin typeface="Noto Serif HK" pitchFamily="34" charset="0"/>
                <a:ea typeface="Noto Serif HK" pitchFamily="34" charset="-122"/>
                <a:cs typeface="Noto Serif HK" pitchFamily="34" charset="-120"/>
              </a:rPr>
              <a:t>Оцінка здатності кожної сторони управляти та фінансувати потенційні ризики проекту.</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81395" y="468630"/>
            <a:ext cx="12890421" cy="532328"/>
          </a:xfrm>
          <a:prstGeom prst="rect">
            <a:avLst/>
          </a:prstGeom>
          <a:noFill/>
          <a:ln/>
        </p:spPr>
        <p:txBody>
          <a:bodyPr wrap="none" lIns="0" tIns="0" rIns="0" bIns="0" rtlCol="0" anchor="t"/>
          <a:lstStyle/>
          <a:p>
            <a:pPr marL="0" indent="0" algn="l">
              <a:lnSpc>
                <a:spcPts val="4150"/>
              </a:lnSpc>
              <a:buNone/>
            </a:pPr>
            <a:r>
              <a:rPr lang="en-US" sz="3350" b="1" dirty="0">
                <a:solidFill>
                  <a:srgbClr val="FFF8F5"/>
                </a:solidFill>
                <a:latin typeface="Noto Serif HK Bold" pitchFamily="34" charset="0"/>
                <a:ea typeface="Noto Serif HK Bold" pitchFamily="34" charset="-122"/>
                <a:cs typeface="Noto Serif HK Bold" pitchFamily="34" charset="-120"/>
              </a:rPr>
              <a:t>Визначення ризиків: законодавчі та контрактні аспекти</a:t>
            </a:r>
            <a:endParaRPr lang="en-US" sz="3350" dirty="0"/>
          </a:p>
        </p:txBody>
      </p:sp>
      <p:sp>
        <p:nvSpPr>
          <p:cNvPr id="3" name="Text 1"/>
          <p:cNvSpPr/>
          <p:nvPr/>
        </p:nvSpPr>
        <p:spPr>
          <a:xfrm>
            <a:off x="681395" y="1426726"/>
            <a:ext cx="3737253" cy="319326"/>
          </a:xfrm>
          <a:prstGeom prst="rect">
            <a:avLst/>
          </a:prstGeom>
          <a:noFill/>
          <a:ln/>
        </p:spPr>
        <p:txBody>
          <a:bodyPr wrap="none" lIns="0" tIns="0" rIns="0" bIns="0" rtlCol="0" anchor="t"/>
          <a:lstStyle/>
          <a:p>
            <a:pPr marL="0" indent="0" algn="l">
              <a:lnSpc>
                <a:spcPts val="2500"/>
              </a:lnSpc>
              <a:buNone/>
            </a:pPr>
            <a:r>
              <a:rPr lang="en-US" sz="2000" b="1" dirty="0">
                <a:solidFill>
                  <a:srgbClr val="FFF8F5"/>
                </a:solidFill>
                <a:latin typeface="Noto Serif HK Bold" pitchFamily="34" charset="0"/>
                <a:ea typeface="Noto Serif HK Bold" pitchFamily="34" charset="-122"/>
                <a:cs typeface="Noto Serif HK Bold" pitchFamily="34" charset="-120"/>
              </a:rPr>
              <a:t>Ризики, визначені законом</a:t>
            </a:r>
            <a:endParaRPr lang="en-US" sz="2000" dirty="0"/>
          </a:p>
        </p:txBody>
      </p:sp>
      <p:sp>
        <p:nvSpPr>
          <p:cNvPr id="4" name="Shape 2"/>
          <p:cNvSpPr/>
          <p:nvPr/>
        </p:nvSpPr>
        <p:spPr>
          <a:xfrm>
            <a:off x="681395" y="1937623"/>
            <a:ext cx="6426041" cy="1367790"/>
          </a:xfrm>
          <a:prstGeom prst="roundRect">
            <a:avLst>
              <a:gd name="adj" fmla="val 1868"/>
            </a:avLst>
          </a:prstGeom>
          <a:solidFill>
            <a:srgbClr val="403234"/>
          </a:solidFill>
          <a:ln w="22860">
            <a:solidFill>
              <a:srgbClr val="786A6C"/>
            </a:solidFill>
            <a:prstDash val="solid"/>
          </a:ln>
        </p:spPr>
        <p:txBody>
          <a:bodyPr/>
          <a:lstStyle/>
          <a:p>
            <a:endParaRPr lang="uk-UA"/>
          </a:p>
        </p:txBody>
      </p:sp>
      <p:sp>
        <p:nvSpPr>
          <p:cNvPr id="5" name="Text 3"/>
          <p:cNvSpPr/>
          <p:nvPr/>
        </p:nvSpPr>
        <p:spPr>
          <a:xfrm>
            <a:off x="874514" y="2130743"/>
            <a:ext cx="2212181" cy="266224"/>
          </a:xfrm>
          <a:prstGeom prst="rect">
            <a:avLst/>
          </a:prstGeom>
          <a:noFill/>
          <a:ln/>
        </p:spPr>
        <p:txBody>
          <a:bodyPr wrap="none" lIns="0" tIns="0" rIns="0" bIns="0" rtlCol="0" anchor="t"/>
          <a:lstStyle/>
          <a:p>
            <a:pPr marL="0" indent="0" algn="l">
              <a:lnSpc>
                <a:spcPts val="2050"/>
              </a:lnSpc>
              <a:buNone/>
            </a:pPr>
            <a:r>
              <a:rPr lang="en-US" sz="1650" b="1" dirty="0">
                <a:solidFill>
                  <a:srgbClr val="D3C9C5"/>
                </a:solidFill>
                <a:latin typeface="Noto Serif HK Bold" pitchFamily="34" charset="0"/>
                <a:ea typeface="Noto Serif HK Bold" pitchFamily="34" charset="-122"/>
                <a:cs typeface="Noto Serif HK Bold" pitchFamily="34" charset="-120"/>
              </a:rPr>
              <a:t>Імперативні норми</a:t>
            </a:r>
            <a:endParaRPr lang="en-US" sz="1650" dirty="0"/>
          </a:p>
        </p:txBody>
      </p:sp>
      <p:sp>
        <p:nvSpPr>
          <p:cNvPr id="6" name="Text 4"/>
          <p:cNvSpPr/>
          <p:nvPr/>
        </p:nvSpPr>
        <p:spPr>
          <a:xfrm>
            <a:off x="874514" y="2567226"/>
            <a:ext cx="6039803" cy="545068"/>
          </a:xfrm>
          <a:prstGeom prst="rect">
            <a:avLst/>
          </a:prstGeom>
          <a:noFill/>
          <a:ln/>
        </p:spPr>
        <p:txBody>
          <a:bodyPr wrap="square" lIns="0" tIns="0" rIns="0" bIns="0" rtlCol="0" anchor="t"/>
          <a:lstStyle/>
          <a:p>
            <a:pPr marL="0" indent="0" algn="l">
              <a:lnSpc>
                <a:spcPts val="2100"/>
              </a:lnSpc>
              <a:buNone/>
            </a:pPr>
            <a:r>
              <a:rPr lang="en-US" sz="1300" dirty="0">
                <a:solidFill>
                  <a:srgbClr val="D3C9C5"/>
                </a:solidFill>
                <a:latin typeface="Noto Serif HK" pitchFamily="34" charset="0"/>
                <a:ea typeface="Noto Serif HK" pitchFamily="34" charset="-122"/>
                <a:cs typeface="Noto Serif HK" pitchFamily="34" charset="-120"/>
              </a:rPr>
              <a:t>Вимоги до безпеки праці, охорони довкілля, будівельних норм та стандартів якості.</a:t>
            </a:r>
            <a:endParaRPr lang="en-US" sz="1300" dirty="0"/>
          </a:p>
        </p:txBody>
      </p:sp>
      <p:sp>
        <p:nvSpPr>
          <p:cNvPr id="7" name="Shape 5"/>
          <p:cNvSpPr/>
          <p:nvPr/>
        </p:nvSpPr>
        <p:spPr>
          <a:xfrm>
            <a:off x="681395" y="3475673"/>
            <a:ext cx="6426041" cy="1367790"/>
          </a:xfrm>
          <a:prstGeom prst="roundRect">
            <a:avLst>
              <a:gd name="adj" fmla="val 1868"/>
            </a:avLst>
          </a:prstGeom>
          <a:solidFill>
            <a:srgbClr val="403234"/>
          </a:solidFill>
          <a:ln w="22860">
            <a:solidFill>
              <a:srgbClr val="786A6C"/>
            </a:solidFill>
            <a:prstDash val="solid"/>
          </a:ln>
        </p:spPr>
        <p:txBody>
          <a:bodyPr/>
          <a:lstStyle/>
          <a:p>
            <a:endParaRPr lang="uk-UA"/>
          </a:p>
        </p:txBody>
      </p:sp>
      <p:sp>
        <p:nvSpPr>
          <p:cNvPr id="8" name="Text 6"/>
          <p:cNvSpPr/>
          <p:nvPr/>
        </p:nvSpPr>
        <p:spPr>
          <a:xfrm>
            <a:off x="874514" y="3668792"/>
            <a:ext cx="2389942" cy="266224"/>
          </a:xfrm>
          <a:prstGeom prst="rect">
            <a:avLst/>
          </a:prstGeom>
          <a:noFill/>
          <a:ln/>
        </p:spPr>
        <p:txBody>
          <a:bodyPr wrap="none" lIns="0" tIns="0" rIns="0" bIns="0" rtlCol="0" anchor="t"/>
          <a:lstStyle/>
          <a:p>
            <a:pPr marL="0" indent="0" algn="l">
              <a:lnSpc>
                <a:spcPts val="2050"/>
              </a:lnSpc>
              <a:buNone/>
            </a:pPr>
            <a:r>
              <a:rPr lang="en-US" sz="1650" b="1" dirty="0">
                <a:solidFill>
                  <a:srgbClr val="D3C9C5"/>
                </a:solidFill>
                <a:latin typeface="Noto Serif HK Bold" pitchFamily="34" charset="0"/>
                <a:ea typeface="Noto Serif HK Bold" pitchFamily="34" charset="-122"/>
                <a:cs typeface="Noto Serif HK Bold" pitchFamily="34" charset="-120"/>
              </a:rPr>
              <a:t>Дозвільні процедури</a:t>
            </a:r>
            <a:endParaRPr lang="en-US" sz="1650" dirty="0"/>
          </a:p>
        </p:txBody>
      </p:sp>
      <p:sp>
        <p:nvSpPr>
          <p:cNvPr id="9" name="Text 7"/>
          <p:cNvSpPr/>
          <p:nvPr/>
        </p:nvSpPr>
        <p:spPr>
          <a:xfrm>
            <a:off x="874514" y="4105275"/>
            <a:ext cx="6039803" cy="545068"/>
          </a:xfrm>
          <a:prstGeom prst="rect">
            <a:avLst/>
          </a:prstGeom>
          <a:noFill/>
          <a:ln/>
        </p:spPr>
        <p:txBody>
          <a:bodyPr wrap="square" lIns="0" tIns="0" rIns="0" bIns="0" rtlCol="0" anchor="t"/>
          <a:lstStyle/>
          <a:p>
            <a:pPr marL="0" indent="0" algn="l">
              <a:lnSpc>
                <a:spcPts val="2100"/>
              </a:lnSpc>
              <a:buNone/>
            </a:pPr>
            <a:r>
              <a:rPr lang="en-US" sz="1300" dirty="0" err="1">
                <a:solidFill>
                  <a:srgbClr val="D3C9C5"/>
                </a:solidFill>
                <a:latin typeface="Noto Serif HK" pitchFamily="34" charset="0"/>
                <a:ea typeface="Noto Serif HK" pitchFamily="34" charset="-122"/>
                <a:cs typeface="Noto Serif HK" pitchFamily="34" charset="-120"/>
              </a:rPr>
              <a:t>Отримання</a:t>
            </a:r>
            <a:r>
              <a:rPr lang="en-US" sz="1300" dirty="0">
                <a:solidFill>
                  <a:srgbClr val="D3C9C5"/>
                </a:solidFill>
                <a:latin typeface="Noto Serif HK" pitchFamily="34" charset="0"/>
                <a:ea typeface="Noto Serif HK" pitchFamily="34" charset="-122"/>
                <a:cs typeface="Noto Serif HK" pitchFamily="34" charset="-120"/>
              </a:rPr>
              <a:t> </a:t>
            </a:r>
            <a:r>
              <a:rPr lang="uk-UA" sz="1300" dirty="0">
                <a:solidFill>
                  <a:srgbClr val="D3C9C5"/>
                </a:solidFill>
                <a:latin typeface="Noto Serif HK" pitchFamily="34" charset="0"/>
                <a:ea typeface="Noto Serif HK" pitchFamily="34" charset="-122"/>
                <a:cs typeface="Noto Serif HK" pitchFamily="34" charset="-120"/>
              </a:rPr>
              <a:t>дозволу,</a:t>
            </a:r>
            <a:r>
              <a:rPr lang="en-US" sz="1300" dirty="0">
                <a:solidFill>
                  <a:srgbClr val="D3C9C5"/>
                </a:solidFill>
                <a:latin typeface="Noto Serif HK" pitchFamily="34" charset="0"/>
                <a:ea typeface="Noto Serif HK" pitchFamily="34" charset="-122"/>
                <a:cs typeface="Noto Serif HK" pitchFamily="34" charset="-120"/>
              </a:rPr>
              <a:t> погоджень та сертифікатів відповідно до національного законодавства.</a:t>
            </a:r>
            <a:endParaRPr lang="en-US" sz="1300" dirty="0"/>
          </a:p>
        </p:txBody>
      </p:sp>
      <p:sp>
        <p:nvSpPr>
          <p:cNvPr id="10" name="Shape 8"/>
          <p:cNvSpPr/>
          <p:nvPr/>
        </p:nvSpPr>
        <p:spPr>
          <a:xfrm>
            <a:off x="681395" y="5013722"/>
            <a:ext cx="6426041" cy="1367790"/>
          </a:xfrm>
          <a:prstGeom prst="roundRect">
            <a:avLst>
              <a:gd name="adj" fmla="val 1868"/>
            </a:avLst>
          </a:prstGeom>
          <a:solidFill>
            <a:srgbClr val="403234"/>
          </a:solidFill>
          <a:ln w="22860">
            <a:solidFill>
              <a:srgbClr val="786A6C"/>
            </a:solidFill>
            <a:prstDash val="solid"/>
          </a:ln>
        </p:spPr>
        <p:txBody>
          <a:bodyPr/>
          <a:lstStyle/>
          <a:p>
            <a:endParaRPr lang="uk-UA"/>
          </a:p>
        </p:txBody>
      </p:sp>
      <p:sp>
        <p:nvSpPr>
          <p:cNvPr id="11" name="Text 9"/>
          <p:cNvSpPr/>
          <p:nvPr/>
        </p:nvSpPr>
        <p:spPr>
          <a:xfrm>
            <a:off x="874514" y="5206841"/>
            <a:ext cx="2129433" cy="266224"/>
          </a:xfrm>
          <a:prstGeom prst="rect">
            <a:avLst/>
          </a:prstGeom>
          <a:noFill/>
          <a:ln/>
        </p:spPr>
        <p:txBody>
          <a:bodyPr wrap="none" lIns="0" tIns="0" rIns="0" bIns="0" rtlCol="0" anchor="t"/>
          <a:lstStyle/>
          <a:p>
            <a:pPr marL="0" indent="0" algn="l">
              <a:lnSpc>
                <a:spcPts val="2050"/>
              </a:lnSpc>
              <a:buNone/>
            </a:pPr>
            <a:r>
              <a:rPr lang="en-US" sz="1650" b="1" dirty="0">
                <a:solidFill>
                  <a:srgbClr val="D3C9C5"/>
                </a:solidFill>
                <a:latin typeface="Noto Serif HK Bold" pitchFamily="34" charset="0"/>
                <a:ea typeface="Noto Serif HK Bold" pitchFamily="34" charset="-122"/>
                <a:cs typeface="Noto Serif HK Bold" pitchFamily="34" charset="-120"/>
              </a:rPr>
              <a:t>Відповідальність</a:t>
            </a:r>
            <a:endParaRPr lang="en-US" sz="1650" dirty="0"/>
          </a:p>
        </p:txBody>
      </p:sp>
      <p:sp>
        <p:nvSpPr>
          <p:cNvPr id="12" name="Text 10"/>
          <p:cNvSpPr/>
          <p:nvPr/>
        </p:nvSpPr>
        <p:spPr>
          <a:xfrm>
            <a:off x="874514" y="5643324"/>
            <a:ext cx="6039803" cy="545068"/>
          </a:xfrm>
          <a:prstGeom prst="rect">
            <a:avLst/>
          </a:prstGeom>
          <a:noFill/>
          <a:ln/>
        </p:spPr>
        <p:txBody>
          <a:bodyPr wrap="square" lIns="0" tIns="0" rIns="0" bIns="0" rtlCol="0" anchor="t"/>
          <a:lstStyle/>
          <a:p>
            <a:pPr marL="0" indent="0" algn="l">
              <a:lnSpc>
                <a:spcPts val="2100"/>
              </a:lnSpc>
              <a:buNone/>
            </a:pPr>
            <a:r>
              <a:rPr lang="en-US" sz="1300" dirty="0">
                <a:solidFill>
                  <a:srgbClr val="D3C9C5"/>
                </a:solidFill>
                <a:latin typeface="Noto Serif HK" pitchFamily="34" charset="0"/>
                <a:ea typeface="Noto Serif HK" pitchFamily="34" charset="-122"/>
                <a:cs typeface="Noto Serif HK" pitchFamily="34" charset="-120"/>
              </a:rPr>
              <a:t>Законодавчо встановлена відповідальність за порушення умов контракту та завдані збитки.</a:t>
            </a:r>
            <a:endParaRPr lang="en-US" sz="1300" dirty="0"/>
          </a:p>
        </p:txBody>
      </p:sp>
      <p:sp>
        <p:nvSpPr>
          <p:cNvPr id="13" name="Text 11"/>
          <p:cNvSpPr/>
          <p:nvPr/>
        </p:nvSpPr>
        <p:spPr>
          <a:xfrm>
            <a:off x="7530584" y="1426726"/>
            <a:ext cx="2802017" cy="319326"/>
          </a:xfrm>
          <a:prstGeom prst="rect">
            <a:avLst/>
          </a:prstGeom>
          <a:noFill/>
          <a:ln/>
        </p:spPr>
        <p:txBody>
          <a:bodyPr wrap="none" lIns="0" tIns="0" rIns="0" bIns="0" rtlCol="0" anchor="t"/>
          <a:lstStyle/>
          <a:p>
            <a:pPr marL="0" indent="0" algn="l">
              <a:lnSpc>
                <a:spcPts val="2500"/>
              </a:lnSpc>
              <a:buNone/>
            </a:pPr>
            <a:r>
              <a:rPr lang="en-US" sz="2000" b="1" dirty="0">
                <a:solidFill>
                  <a:srgbClr val="FFF8F5"/>
                </a:solidFill>
                <a:latin typeface="Noto Serif HK Bold" pitchFamily="34" charset="0"/>
                <a:ea typeface="Noto Serif HK Bold" pitchFamily="34" charset="-122"/>
                <a:cs typeface="Noto Serif HK Bold" pitchFamily="34" charset="-120"/>
              </a:rPr>
              <a:t>Невизначені ризики</a:t>
            </a:r>
            <a:endParaRPr lang="en-US" sz="2000" dirty="0"/>
          </a:p>
        </p:txBody>
      </p:sp>
      <p:sp>
        <p:nvSpPr>
          <p:cNvPr id="14" name="Shape 12"/>
          <p:cNvSpPr/>
          <p:nvPr/>
        </p:nvSpPr>
        <p:spPr>
          <a:xfrm>
            <a:off x="7530584" y="1937623"/>
            <a:ext cx="6426041" cy="1367790"/>
          </a:xfrm>
          <a:prstGeom prst="roundRect">
            <a:avLst>
              <a:gd name="adj" fmla="val 1868"/>
            </a:avLst>
          </a:prstGeom>
          <a:solidFill>
            <a:srgbClr val="403234"/>
          </a:solidFill>
          <a:ln w="22860">
            <a:solidFill>
              <a:srgbClr val="786A6C"/>
            </a:solidFill>
            <a:prstDash val="solid"/>
          </a:ln>
        </p:spPr>
        <p:txBody>
          <a:bodyPr/>
          <a:lstStyle/>
          <a:p>
            <a:endParaRPr lang="uk-UA"/>
          </a:p>
        </p:txBody>
      </p:sp>
      <p:sp>
        <p:nvSpPr>
          <p:cNvPr id="15" name="Text 13"/>
          <p:cNvSpPr/>
          <p:nvPr/>
        </p:nvSpPr>
        <p:spPr>
          <a:xfrm>
            <a:off x="7723703" y="2130743"/>
            <a:ext cx="2243018" cy="266224"/>
          </a:xfrm>
          <a:prstGeom prst="rect">
            <a:avLst/>
          </a:prstGeom>
          <a:noFill/>
          <a:ln/>
        </p:spPr>
        <p:txBody>
          <a:bodyPr wrap="none" lIns="0" tIns="0" rIns="0" bIns="0" rtlCol="0" anchor="t"/>
          <a:lstStyle/>
          <a:p>
            <a:pPr marL="0" indent="0" algn="l">
              <a:lnSpc>
                <a:spcPts val="2050"/>
              </a:lnSpc>
              <a:buNone/>
            </a:pPr>
            <a:r>
              <a:rPr lang="en-US" sz="1650" b="1" dirty="0">
                <a:solidFill>
                  <a:srgbClr val="D3C9C5"/>
                </a:solidFill>
                <a:latin typeface="Noto Serif HK Bold" pitchFamily="34" charset="0"/>
                <a:ea typeface="Noto Serif HK Bold" pitchFamily="34" charset="-122"/>
                <a:cs typeface="Noto Serif HK Bold" pitchFamily="34" charset="-120"/>
              </a:rPr>
              <a:t>Інтерпретація умов</a:t>
            </a:r>
            <a:endParaRPr lang="en-US" sz="1650" dirty="0"/>
          </a:p>
        </p:txBody>
      </p:sp>
      <p:sp>
        <p:nvSpPr>
          <p:cNvPr id="16" name="Text 14"/>
          <p:cNvSpPr/>
          <p:nvPr/>
        </p:nvSpPr>
        <p:spPr>
          <a:xfrm>
            <a:off x="7723703" y="2567226"/>
            <a:ext cx="6039803" cy="545068"/>
          </a:xfrm>
          <a:prstGeom prst="rect">
            <a:avLst/>
          </a:prstGeom>
          <a:noFill/>
          <a:ln/>
        </p:spPr>
        <p:txBody>
          <a:bodyPr wrap="square" lIns="0" tIns="0" rIns="0" bIns="0" rtlCol="0" anchor="t"/>
          <a:lstStyle/>
          <a:p>
            <a:pPr marL="0" indent="0" algn="l">
              <a:lnSpc>
                <a:spcPts val="2100"/>
              </a:lnSpc>
              <a:buNone/>
            </a:pPr>
            <a:r>
              <a:rPr lang="en-US" sz="1300" dirty="0">
                <a:solidFill>
                  <a:srgbClr val="D3C9C5"/>
                </a:solidFill>
                <a:latin typeface="Noto Serif HK" pitchFamily="34" charset="0"/>
                <a:ea typeface="Noto Serif HK" pitchFamily="34" charset="-122"/>
                <a:cs typeface="Noto Serif HK" pitchFamily="34" charset="-120"/>
              </a:rPr>
              <a:t>Неоднозначні формулювання контракту, що потребують тлумачення.</a:t>
            </a:r>
            <a:endParaRPr lang="en-US" sz="1300" dirty="0"/>
          </a:p>
        </p:txBody>
      </p:sp>
      <p:sp>
        <p:nvSpPr>
          <p:cNvPr id="17" name="Shape 15"/>
          <p:cNvSpPr/>
          <p:nvPr/>
        </p:nvSpPr>
        <p:spPr>
          <a:xfrm>
            <a:off x="7530584" y="3475673"/>
            <a:ext cx="6426041" cy="1367790"/>
          </a:xfrm>
          <a:prstGeom prst="roundRect">
            <a:avLst>
              <a:gd name="adj" fmla="val 1868"/>
            </a:avLst>
          </a:prstGeom>
          <a:solidFill>
            <a:srgbClr val="403234"/>
          </a:solidFill>
          <a:ln w="22860">
            <a:solidFill>
              <a:srgbClr val="786A6C"/>
            </a:solidFill>
            <a:prstDash val="solid"/>
          </a:ln>
        </p:spPr>
        <p:txBody>
          <a:bodyPr/>
          <a:lstStyle/>
          <a:p>
            <a:endParaRPr lang="uk-UA"/>
          </a:p>
        </p:txBody>
      </p:sp>
      <p:sp>
        <p:nvSpPr>
          <p:cNvPr id="18" name="Text 16"/>
          <p:cNvSpPr/>
          <p:nvPr/>
        </p:nvSpPr>
        <p:spPr>
          <a:xfrm>
            <a:off x="7723703" y="3668792"/>
            <a:ext cx="2129433" cy="266224"/>
          </a:xfrm>
          <a:prstGeom prst="rect">
            <a:avLst/>
          </a:prstGeom>
          <a:noFill/>
          <a:ln/>
        </p:spPr>
        <p:txBody>
          <a:bodyPr wrap="none" lIns="0" tIns="0" rIns="0" bIns="0" rtlCol="0" anchor="t"/>
          <a:lstStyle/>
          <a:p>
            <a:pPr marL="0" indent="0" algn="l">
              <a:lnSpc>
                <a:spcPts val="2050"/>
              </a:lnSpc>
              <a:buNone/>
            </a:pPr>
            <a:r>
              <a:rPr lang="en-US" sz="1650" b="1" dirty="0">
                <a:solidFill>
                  <a:srgbClr val="D3C9C5"/>
                </a:solidFill>
                <a:latin typeface="Noto Serif HK Bold" pitchFamily="34" charset="0"/>
                <a:ea typeface="Noto Serif HK Bold" pitchFamily="34" charset="-122"/>
                <a:cs typeface="Noto Serif HK Bold" pitchFamily="34" charset="-120"/>
              </a:rPr>
              <a:t>Форс-мажор</a:t>
            </a:r>
            <a:endParaRPr lang="en-US" sz="1650" dirty="0"/>
          </a:p>
        </p:txBody>
      </p:sp>
      <p:sp>
        <p:nvSpPr>
          <p:cNvPr id="19" name="Text 17"/>
          <p:cNvSpPr/>
          <p:nvPr/>
        </p:nvSpPr>
        <p:spPr>
          <a:xfrm>
            <a:off x="7723703" y="4105275"/>
            <a:ext cx="6039803" cy="545068"/>
          </a:xfrm>
          <a:prstGeom prst="rect">
            <a:avLst/>
          </a:prstGeom>
          <a:noFill/>
          <a:ln/>
        </p:spPr>
        <p:txBody>
          <a:bodyPr wrap="square" lIns="0" tIns="0" rIns="0" bIns="0" rtlCol="0" anchor="t"/>
          <a:lstStyle/>
          <a:p>
            <a:pPr marL="0" indent="0" algn="l">
              <a:lnSpc>
                <a:spcPts val="2100"/>
              </a:lnSpc>
              <a:buNone/>
            </a:pPr>
            <a:r>
              <a:rPr lang="en-US" sz="1300" dirty="0">
                <a:solidFill>
                  <a:srgbClr val="D3C9C5"/>
                </a:solidFill>
                <a:latin typeface="Noto Serif HK" pitchFamily="34" charset="0"/>
                <a:ea typeface="Noto Serif HK" pitchFamily="34" charset="-122"/>
                <a:cs typeface="Noto Serif HK" pitchFamily="34" charset="-120"/>
              </a:rPr>
              <a:t>Непередбачувані обставини, що не регулюються прямо законодавством чи контрактом.</a:t>
            </a:r>
            <a:endParaRPr lang="en-US" sz="1300" dirty="0"/>
          </a:p>
        </p:txBody>
      </p:sp>
      <p:sp>
        <p:nvSpPr>
          <p:cNvPr id="20" name="Shape 18"/>
          <p:cNvSpPr/>
          <p:nvPr/>
        </p:nvSpPr>
        <p:spPr>
          <a:xfrm>
            <a:off x="7530584" y="5013722"/>
            <a:ext cx="6426041" cy="1095256"/>
          </a:xfrm>
          <a:prstGeom prst="roundRect">
            <a:avLst>
              <a:gd name="adj" fmla="val 2333"/>
            </a:avLst>
          </a:prstGeom>
          <a:solidFill>
            <a:srgbClr val="403234"/>
          </a:solidFill>
          <a:ln w="22860">
            <a:solidFill>
              <a:srgbClr val="786A6C"/>
            </a:solidFill>
            <a:prstDash val="solid"/>
          </a:ln>
        </p:spPr>
        <p:txBody>
          <a:bodyPr/>
          <a:lstStyle/>
          <a:p>
            <a:endParaRPr lang="uk-UA"/>
          </a:p>
        </p:txBody>
      </p:sp>
      <p:sp>
        <p:nvSpPr>
          <p:cNvPr id="21" name="Text 19"/>
          <p:cNvSpPr/>
          <p:nvPr/>
        </p:nvSpPr>
        <p:spPr>
          <a:xfrm>
            <a:off x="7723703" y="5206841"/>
            <a:ext cx="2129433" cy="266224"/>
          </a:xfrm>
          <a:prstGeom prst="rect">
            <a:avLst/>
          </a:prstGeom>
          <a:noFill/>
          <a:ln/>
        </p:spPr>
        <p:txBody>
          <a:bodyPr wrap="none" lIns="0" tIns="0" rIns="0" bIns="0" rtlCol="0" anchor="t"/>
          <a:lstStyle/>
          <a:p>
            <a:pPr marL="0" indent="0" algn="l">
              <a:lnSpc>
                <a:spcPts val="2050"/>
              </a:lnSpc>
              <a:buNone/>
            </a:pPr>
            <a:r>
              <a:rPr lang="en-US" sz="1650" b="1" dirty="0">
                <a:solidFill>
                  <a:srgbClr val="D3C9C5"/>
                </a:solidFill>
                <a:latin typeface="Noto Serif HK Bold" pitchFamily="34" charset="0"/>
                <a:ea typeface="Noto Serif HK Bold" pitchFamily="34" charset="-122"/>
                <a:cs typeface="Noto Serif HK Bold" pitchFamily="34" charset="-120"/>
              </a:rPr>
              <a:t>Технічні новації</a:t>
            </a:r>
            <a:endParaRPr lang="en-US" sz="1650" dirty="0"/>
          </a:p>
        </p:txBody>
      </p:sp>
      <p:sp>
        <p:nvSpPr>
          <p:cNvPr id="22" name="Text 20"/>
          <p:cNvSpPr/>
          <p:nvPr/>
        </p:nvSpPr>
        <p:spPr>
          <a:xfrm>
            <a:off x="7723703" y="5643324"/>
            <a:ext cx="6039803" cy="272534"/>
          </a:xfrm>
          <a:prstGeom prst="rect">
            <a:avLst/>
          </a:prstGeom>
          <a:noFill/>
          <a:ln/>
        </p:spPr>
        <p:txBody>
          <a:bodyPr wrap="none" lIns="0" tIns="0" rIns="0" bIns="0" rtlCol="0" anchor="t"/>
          <a:lstStyle/>
          <a:p>
            <a:pPr marL="0" indent="0" algn="l">
              <a:lnSpc>
                <a:spcPts val="2100"/>
              </a:lnSpc>
              <a:buNone/>
            </a:pPr>
            <a:r>
              <a:rPr lang="en-US" sz="1300" dirty="0">
                <a:solidFill>
                  <a:srgbClr val="D3C9C5"/>
                </a:solidFill>
                <a:latin typeface="Noto Serif HK" pitchFamily="34" charset="0"/>
                <a:ea typeface="Noto Serif HK" pitchFamily="34" charset="-122"/>
                <a:cs typeface="Noto Serif HK" pitchFamily="34" charset="-120"/>
              </a:rPr>
              <a:t>Ризики, пов'язані з використанням нових технологій або матеріалів.</a:t>
            </a:r>
            <a:endParaRPr lang="en-US" sz="1300" dirty="0"/>
          </a:p>
        </p:txBody>
      </p:sp>
      <p:sp>
        <p:nvSpPr>
          <p:cNvPr id="23" name="Shape 21"/>
          <p:cNvSpPr/>
          <p:nvPr/>
        </p:nvSpPr>
        <p:spPr>
          <a:xfrm>
            <a:off x="681395" y="6764655"/>
            <a:ext cx="13267611" cy="996196"/>
          </a:xfrm>
          <a:prstGeom prst="roundRect">
            <a:avLst>
              <a:gd name="adj" fmla="val 2565"/>
            </a:avLst>
          </a:prstGeom>
          <a:solidFill>
            <a:srgbClr val="372015"/>
          </a:solidFill>
          <a:ln/>
        </p:spPr>
        <p:txBody>
          <a:bodyPr/>
          <a:lstStyle/>
          <a:p>
            <a:endParaRPr lang="uk-UA"/>
          </a:p>
        </p:txBody>
      </p:sp>
      <p:pic>
        <p:nvPicPr>
          <p:cNvPr id="24" name="Image 0" descr="preencoded.png"/>
          <p:cNvPicPr>
            <a:picLocks noChangeAspect="1"/>
          </p:cNvPicPr>
          <p:nvPr/>
        </p:nvPicPr>
        <p:blipFill>
          <a:blip r:embed="rId3"/>
          <a:stretch>
            <a:fillRect/>
          </a:stretch>
        </p:blipFill>
        <p:spPr>
          <a:xfrm>
            <a:off x="851654" y="7034093"/>
            <a:ext cx="212884" cy="170259"/>
          </a:xfrm>
          <a:prstGeom prst="rect">
            <a:avLst/>
          </a:prstGeom>
        </p:spPr>
      </p:pic>
      <p:sp>
        <p:nvSpPr>
          <p:cNvPr id="25" name="Text 22"/>
          <p:cNvSpPr/>
          <p:nvPr/>
        </p:nvSpPr>
        <p:spPr>
          <a:xfrm>
            <a:off x="1234797" y="6977420"/>
            <a:ext cx="12543949" cy="545068"/>
          </a:xfrm>
          <a:prstGeom prst="rect">
            <a:avLst/>
          </a:prstGeom>
          <a:noFill/>
          <a:ln/>
        </p:spPr>
        <p:txBody>
          <a:bodyPr wrap="square" lIns="0" tIns="0" rIns="0" bIns="0" rtlCol="0" anchor="t"/>
          <a:lstStyle/>
          <a:p>
            <a:pPr marL="0" indent="0" algn="l">
              <a:lnSpc>
                <a:spcPts val="2100"/>
              </a:lnSpc>
              <a:buNone/>
            </a:pPr>
            <a:r>
              <a:rPr lang="en-US" sz="1300" b="1" dirty="0">
                <a:solidFill>
                  <a:srgbClr val="FFFFFF"/>
                </a:solidFill>
                <a:latin typeface="Noto Serif HK" pitchFamily="34" charset="0"/>
                <a:ea typeface="Noto Serif HK" pitchFamily="34" charset="-122"/>
                <a:cs typeface="Noto Serif HK" pitchFamily="34" charset="-120"/>
              </a:rPr>
              <a:t>Важливо:</a:t>
            </a:r>
            <a:r>
              <a:rPr lang="en-US" sz="1300" dirty="0">
                <a:solidFill>
                  <a:srgbClr val="FFFFFF"/>
                </a:solidFill>
                <a:latin typeface="Noto Serif HK" pitchFamily="34" charset="0"/>
                <a:ea typeface="Noto Serif HK" pitchFamily="34" charset="-122"/>
                <a:cs typeface="Noto Serif HK" pitchFamily="34" charset="-120"/>
              </a:rPr>
              <a:t> У випадках, коли контракт не визначає розподіл конкретного ризику, суди застосовують критерії передбачуваності, контрольованості та економічної доцільності для визначення відповідальної сторони.</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37778" y="601028"/>
            <a:ext cx="6243161" cy="430768"/>
          </a:xfrm>
          <a:prstGeom prst="rect">
            <a:avLst/>
          </a:prstGeom>
          <a:noFill/>
          <a:ln/>
        </p:spPr>
        <p:txBody>
          <a:bodyPr wrap="none" lIns="0" tIns="0" rIns="0" bIns="0" rtlCol="0" anchor="t"/>
          <a:lstStyle/>
          <a:p>
            <a:pPr marL="0" indent="0" algn="l">
              <a:lnSpc>
                <a:spcPts val="3350"/>
              </a:lnSpc>
              <a:buNone/>
            </a:pPr>
            <a:r>
              <a:rPr lang="en-US" sz="2700" b="1" dirty="0">
                <a:solidFill>
                  <a:srgbClr val="FFF8F5"/>
                </a:solidFill>
                <a:latin typeface="Noto Serif HK Bold" pitchFamily="34" charset="0"/>
                <a:ea typeface="Noto Serif HK Bold" pitchFamily="34" charset="-122"/>
                <a:cs typeface="Noto Serif HK Bold" pitchFamily="34" charset="-120"/>
              </a:rPr>
              <a:t>Судові критерії розподілу ризиків</a:t>
            </a:r>
            <a:endParaRPr lang="en-US" sz="2700" dirty="0"/>
          </a:p>
        </p:txBody>
      </p:sp>
      <p:sp>
        <p:nvSpPr>
          <p:cNvPr id="4" name="Text 1"/>
          <p:cNvSpPr/>
          <p:nvPr/>
        </p:nvSpPr>
        <p:spPr>
          <a:xfrm>
            <a:off x="6037778" y="1238488"/>
            <a:ext cx="8041243" cy="441008"/>
          </a:xfrm>
          <a:prstGeom prst="rect">
            <a:avLst/>
          </a:prstGeom>
          <a:noFill/>
          <a:ln/>
        </p:spPr>
        <p:txBody>
          <a:bodyPr wrap="squar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Коли контракт не містить чіткого визначення, хто несе конкретний ризик, суди та арбітражі застосовують усталені принципи для справедливого розподілу відповідальності між сторонами.</a:t>
            </a:r>
            <a:endParaRPr lang="en-US" sz="1050" dirty="0"/>
          </a:p>
        </p:txBody>
      </p:sp>
      <p:sp>
        <p:nvSpPr>
          <p:cNvPr id="5" name="Shape 2"/>
          <p:cNvSpPr/>
          <p:nvPr/>
        </p:nvSpPr>
        <p:spPr>
          <a:xfrm>
            <a:off x="6037778" y="1834515"/>
            <a:ext cx="8041243" cy="1345168"/>
          </a:xfrm>
          <a:prstGeom prst="roundRect">
            <a:avLst>
              <a:gd name="adj" fmla="val 1537"/>
            </a:avLst>
          </a:prstGeom>
          <a:solidFill>
            <a:srgbClr val="5F5153"/>
          </a:solidFill>
          <a:ln/>
        </p:spPr>
        <p:txBody>
          <a:bodyPr/>
          <a:lstStyle/>
          <a:p>
            <a:endParaRPr lang="uk-UA"/>
          </a:p>
        </p:txBody>
      </p:sp>
      <p:sp>
        <p:nvSpPr>
          <p:cNvPr id="6" name="Shape 3"/>
          <p:cNvSpPr/>
          <p:nvPr/>
        </p:nvSpPr>
        <p:spPr>
          <a:xfrm>
            <a:off x="6175534" y="1972270"/>
            <a:ext cx="413504" cy="413504"/>
          </a:xfrm>
          <a:prstGeom prst="roundRect">
            <a:avLst>
              <a:gd name="adj" fmla="val 22111239"/>
            </a:avLst>
          </a:prstGeom>
          <a:solidFill>
            <a:srgbClr val="E2C2B3"/>
          </a:solidFill>
          <a:ln/>
        </p:spPr>
        <p:txBody>
          <a:bodyPr/>
          <a:lstStyle/>
          <a:p>
            <a:endParaRPr lang="uk-UA"/>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9238" y="2085975"/>
            <a:ext cx="186095" cy="186095"/>
          </a:xfrm>
          <a:prstGeom prst="rect">
            <a:avLst/>
          </a:prstGeom>
        </p:spPr>
      </p:pic>
      <p:sp>
        <p:nvSpPr>
          <p:cNvPr id="8" name="Text 4"/>
          <p:cNvSpPr/>
          <p:nvPr/>
        </p:nvSpPr>
        <p:spPr>
          <a:xfrm>
            <a:off x="6175534" y="2523530"/>
            <a:ext cx="1723192" cy="215265"/>
          </a:xfrm>
          <a:prstGeom prst="rect">
            <a:avLst/>
          </a:prstGeom>
          <a:noFill/>
          <a:ln/>
        </p:spPr>
        <p:txBody>
          <a:bodyPr wrap="none" lIns="0" tIns="0" rIns="0" bIns="0" rtlCol="0" anchor="t"/>
          <a:lstStyle/>
          <a:p>
            <a:pPr marL="0" indent="0" algn="l">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Передбачуваність</a:t>
            </a:r>
            <a:endParaRPr lang="en-US" sz="1350" dirty="0"/>
          </a:p>
        </p:txBody>
      </p:sp>
      <p:sp>
        <p:nvSpPr>
          <p:cNvPr id="9" name="Text 5"/>
          <p:cNvSpPr/>
          <p:nvPr/>
        </p:nvSpPr>
        <p:spPr>
          <a:xfrm>
            <a:off x="6175534" y="2821424"/>
            <a:ext cx="7765733" cy="22050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Яка сторона могла або повинна була передбачити настання ризикової події на етапі укладення контракту?</a:t>
            </a:r>
            <a:endParaRPr lang="en-US" sz="1050" dirty="0"/>
          </a:p>
        </p:txBody>
      </p:sp>
      <p:sp>
        <p:nvSpPr>
          <p:cNvPr id="10" name="Shape 6"/>
          <p:cNvSpPr/>
          <p:nvPr/>
        </p:nvSpPr>
        <p:spPr>
          <a:xfrm>
            <a:off x="6037778" y="3317438"/>
            <a:ext cx="8041243" cy="1345168"/>
          </a:xfrm>
          <a:prstGeom prst="roundRect">
            <a:avLst>
              <a:gd name="adj" fmla="val 1537"/>
            </a:avLst>
          </a:prstGeom>
          <a:solidFill>
            <a:srgbClr val="5F5153"/>
          </a:solidFill>
          <a:ln/>
        </p:spPr>
        <p:txBody>
          <a:bodyPr/>
          <a:lstStyle/>
          <a:p>
            <a:endParaRPr lang="uk-UA"/>
          </a:p>
        </p:txBody>
      </p:sp>
      <p:sp>
        <p:nvSpPr>
          <p:cNvPr id="11" name="Shape 7"/>
          <p:cNvSpPr/>
          <p:nvPr/>
        </p:nvSpPr>
        <p:spPr>
          <a:xfrm>
            <a:off x="6175534" y="3455194"/>
            <a:ext cx="413504" cy="413504"/>
          </a:xfrm>
          <a:prstGeom prst="roundRect">
            <a:avLst>
              <a:gd name="adj" fmla="val 22111239"/>
            </a:avLst>
          </a:prstGeom>
          <a:solidFill>
            <a:srgbClr val="E2C2B3"/>
          </a:solidFill>
          <a:ln/>
        </p:spPr>
        <p:txBody>
          <a:bodyPr/>
          <a:lstStyle/>
          <a:p>
            <a:endParaRPr lang="uk-UA"/>
          </a:p>
        </p:txBody>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89238" y="3568898"/>
            <a:ext cx="186095" cy="186095"/>
          </a:xfrm>
          <a:prstGeom prst="rect">
            <a:avLst/>
          </a:prstGeom>
        </p:spPr>
      </p:pic>
      <p:sp>
        <p:nvSpPr>
          <p:cNvPr id="13" name="Text 8"/>
          <p:cNvSpPr/>
          <p:nvPr/>
        </p:nvSpPr>
        <p:spPr>
          <a:xfrm>
            <a:off x="6175534" y="4006453"/>
            <a:ext cx="1723192" cy="215265"/>
          </a:xfrm>
          <a:prstGeom prst="rect">
            <a:avLst/>
          </a:prstGeom>
          <a:noFill/>
          <a:ln/>
        </p:spPr>
        <p:txBody>
          <a:bodyPr wrap="none" lIns="0" tIns="0" rIns="0" bIns="0" rtlCol="0" anchor="t"/>
          <a:lstStyle/>
          <a:p>
            <a:pPr marL="0" indent="0" algn="l">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Контрольованість</a:t>
            </a:r>
            <a:endParaRPr lang="en-US" sz="1350" dirty="0"/>
          </a:p>
        </p:txBody>
      </p:sp>
      <p:sp>
        <p:nvSpPr>
          <p:cNvPr id="14" name="Text 9"/>
          <p:cNvSpPr/>
          <p:nvPr/>
        </p:nvSpPr>
        <p:spPr>
          <a:xfrm>
            <a:off x="6175534" y="4304348"/>
            <a:ext cx="7765733" cy="22050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Яка сторона має можливість контролювати фактори, що впливають на виникнення та розвиток ризику?</a:t>
            </a:r>
            <a:endParaRPr lang="en-US" sz="1050" dirty="0"/>
          </a:p>
        </p:txBody>
      </p:sp>
      <p:sp>
        <p:nvSpPr>
          <p:cNvPr id="15" name="Shape 10"/>
          <p:cNvSpPr/>
          <p:nvPr/>
        </p:nvSpPr>
        <p:spPr>
          <a:xfrm>
            <a:off x="6037778" y="4800362"/>
            <a:ext cx="8041243" cy="1345168"/>
          </a:xfrm>
          <a:prstGeom prst="roundRect">
            <a:avLst>
              <a:gd name="adj" fmla="val 1537"/>
            </a:avLst>
          </a:prstGeom>
          <a:solidFill>
            <a:srgbClr val="5F5153"/>
          </a:solidFill>
          <a:ln/>
        </p:spPr>
        <p:txBody>
          <a:bodyPr/>
          <a:lstStyle/>
          <a:p>
            <a:endParaRPr lang="uk-UA"/>
          </a:p>
        </p:txBody>
      </p:sp>
      <p:sp>
        <p:nvSpPr>
          <p:cNvPr id="16" name="Shape 11"/>
          <p:cNvSpPr/>
          <p:nvPr/>
        </p:nvSpPr>
        <p:spPr>
          <a:xfrm>
            <a:off x="6175534" y="4938117"/>
            <a:ext cx="413504" cy="413504"/>
          </a:xfrm>
          <a:prstGeom prst="roundRect">
            <a:avLst>
              <a:gd name="adj" fmla="val 22111239"/>
            </a:avLst>
          </a:prstGeom>
          <a:solidFill>
            <a:srgbClr val="E2C2B3"/>
          </a:solidFill>
          <a:ln/>
        </p:spPr>
        <p:txBody>
          <a:bodyPr/>
          <a:lstStyle/>
          <a:p>
            <a:endParaRPr lang="uk-UA"/>
          </a:p>
        </p:txBody>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9238" y="5051822"/>
            <a:ext cx="186095" cy="186095"/>
          </a:xfrm>
          <a:prstGeom prst="rect">
            <a:avLst/>
          </a:prstGeom>
        </p:spPr>
      </p:pic>
      <p:sp>
        <p:nvSpPr>
          <p:cNvPr id="18" name="Text 12"/>
          <p:cNvSpPr/>
          <p:nvPr/>
        </p:nvSpPr>
        <p:spPr>
          <a:xfrm>
            <a:off x="6175534" y="5489377"/>
            <a:ext cx="2308860" cy="215265"/>
          </a:xfrm>
          <a:prstGeom prst="rect">
            <a:avLst/>
          </a:prstGeom>
          <a:noFill/>
          <a:ln/>
        </p:spPr>
        <p:txBody>
          <a:bodyPr wrap="none" lIns="0" tIns="0" rIns="0" bIns="0" rtlCol="0" anchor="t"/>
          <a:lstStyle/>
          <a:p>
            <a:pPr marL="0" indent="0" algn="l">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Фінансова спроможність</a:t>
            </a:r>
            <a:endParaRPr lang="en-US" sz="1350" dirty="0"/>
          </a:p>
        </p:txBody>
      </p:sp>
      <p:sp>
        <p:nvSpPr>
          <p:cNvPr id="19" name="Text 13"/>
          <p:cNvSpPr/>
          <p:nvPr/>
        </p:nvSpPr>
        <p:spPr>
          <a:xfrm>
            <a:off x="6175534" y="5787271"/>
            <a:ext cx="7765733" cy="22050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Яка сторона має достатні ресурси та можливості для управління фінансовими наслідками ризику?</a:t>
            </a:r>
            <a:endParaRPr lang="en-US" sz="1050" dirty="0"/>
          </a:p>
        </p:txBody>
      </p:sp>
      <p:sp>
        <p:nvSpPr>
          <p:cNvPr id="20" name="Shape 14"/>
          <p:cNvSpPr/>
          <p:nvPr/>
        </p:nvSpPr>
        <p:spPr>
          <a:xfrm>
            <a:off x="6037778" y="6283285"/>
            <a:ext cx="8041243" cy="1345168"/>
          </a:xfrm>
          <a:prstGeom prst="roundRect">
            <a:avLst>
              <a:gd name="adj" fmla="val 1537"/>
            </a:avLst>
          </a:prstGeom>
          <a:solidFill>
            <a:srgbClr val="5F5153"/>
          </a:solidFill>
          <a:ln/>
        </p:spPr>
        <p:txBody>
          <a:bodyPr/>
          <a:lstStyle/>
          <a:p>
            <a:endParaRPr lang="uk-UA"/>
          </a:p>
        </p:txBody>
      </p:sp>
      <p:sp>
        <p:nvSpPr>
          <p:cNvPr id="21" name="Shape 15"/>
          <p:cNvSpPr/>
          <p:nvPr/>
        </p:nvSpPr>
        <p:spPr>
          <a:xfrm>
            <a:off x="6175534" y="6421041"/>
            <a:ext cx="413504" cy="413504"/>
          </a:xfrm>
          <a:prstGeom prst="roundRect">
            <a:avLst>
              <a:gd name="adj" fmla="val 22111239"/>
            </a:avLst>
          </a:prstGeom>
          <a:solidFill>
            <a:srgbClr val="E2C2B3"/>
          </a:solidFill>
          <a:ln/>
        </p:spPr>
        <p:txBody>
          <a:bodyPr/>
          <a:lstStyle/>
          <a:p>
            <a:endParaRPr lang="uk-UA"/>
          </a:p>
        </p:txBody>
      </p:sp>
      <p:pic>
        <p:nvPicPr>
          <p:cNvPr id="22"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89238" y="6534745"/>
            <a:ext cx="186095" cy="186095"/>
          </a:xfrm>
          <a:prstGeom prst="rect">
            <a:avLst/>
          </a:prstGeom>
        </p:spPr>
      </p:pic>
      <p:sp>
        <p:nvSpPr>
          <p:cNvPr id="23" name="Text 16"/>
          <p:cNvSpPr/>
          <p:nvPr/>
        </p:nvSpPr>
        <p:spPr>
          <a:xfrm>
            <a:off x="6175534" y="6972300"/>
            <a:ext cx="1723192" cy="215265"/>
          </a:xfrm>
          <a:prstGeom prst="rect">
            <a:avLst/>
          </a:prstGeom>
          <a:noFill/>
          <a:ln/>
        </p:spPr>
        <p:txBody>
          <a:bodyPr wrap="none" lIns="0" tIns="0" rIns="0" bIns="0" rtlCol="0" anchor="t"/>
          <a:lstStyle/>
          <a:p>
            <a:pPr marL="0" indent="0" algn="l">
              <a:lnSpc>
                <a:spcPts val="1650"/>
              </a:lnSpc>
              <a:buNone/>
            </a:pPr>
            <a:r>
              <a:rPr lang="en-US" sz="1350" b="1" dirty="0">
                <a:solidFill>
                  <a:srgbClr val="D3C9C5"/>
                </a:solidFill>
                <a:latin typeface="Noto Serif HK Bold" pitchFamily="34" charset="0"/>
                <a:ea typeface="Noto Serif HK Bold" pitchFamily="34" charset="-122"/>
                <a:cs typeface="Noto Serif HK Bold" pitchFamily="34" charset="-120"/>
              </a:rPr>
              <a:t>Вигода та втрати</a:t>
            </a:r>
            <a:endParaRPr lang="en-US" sz="1350" dirty="0"/>
          </a:p>
        </p:txBody>
      </p:sp>
      <p:sp>
        <p:nvSpPr>
          <p:cNvPr id="24" name="Text 17"/>
          <p:cNvSpPr/>
          <p:nvPr/>
        </p:nvSpPr>
        <p:spPr>
          <a:xfrm>
            <a:off x="6175534" y="7270194"/>
            <a:ext cx="7765733" cy="220504"/>
          </a:xfrm>
          <a:prstGeom prst="rect">
            <a:avLst/>
          </a:prstGeom>
          <a:noFill/>
          <a:ln/>
        </p:spPr>
        <p:txBody>
          <a:bodyPr wrap="none" lIns="0" tIns="0" rIns="0" bIns="0" rtlCol="0" anchor="t"/>
          <a:lstStyle/>
          <a:p>
            <a:pPr marL="0" indent="0" algn="l">
              <a:lnSpc>
                <a:spcPts val="1700"/>
              </a:lnSpc>
              <a:buNone/>
            </a:pPr>
            <a:r>
              <a:rPr lang="en-US" sz="1050" dirty="0">
                <a:solidFill>
                  <a:srgbClr val="D3C9C5"/>
                </a:solidFill>
                <a:latin typeface="Noto Serif HK" pitchFamily="34" charset="0"/>
                <a:ea typeface="Noto Serif HK" pitchFamily="34" charset="-122"/>
                <a:cs typeface="Noto Serif HK" pitchFamily="34" charset="-120"/>
              </a:rPr>
              <a:t>Яка сторона отримує вигоду від діяльності, що породжує ризик, або зазнає безпосередніх збитків?</a:t>
            </a:r>
            <a:endParaRPr lang="en-US" sz="10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TotalTime>
  <Words>4289</Words>
  <Application>Microsoft Office PowerPoint</Application>
  <PresentationFormat>Довільний</PresentationFormat>
  <Paragraphs>530</Paragraphs>
  <Slides>39</Slides>
  <Notes>36</Notes>
  <HiddenSlides>0</HiddenSlides>
  <MMClips>0</MMClips>
  <ScaleCrop>false</ScaleCrop>
  <HeadingPairs>
    <vt:vector size="8" baseType="variant">
      <vt:variant>
        <vt:lpstr>Використані шрифти</vt:lpstr>
      </vt:variant>
      <vt:variant>
        <vt:i4>6</vt:i4>
      </vt:variant>
      <vt:variant>
        <vt:lpstr>Тема</vt:lpstr>
      </vt:variant>
      <vt:variant>
        <vt:i4>1</vt:i4>
      </vt:variant>
      <vt:variant>
        <vt:lpstr>Вбудовані сервери OLE</vt:lpstr>
      </vt:variant>
      <vt:variant>
        <vt:i4>1</vt:i4>
      </vt:variant>
      <vt:variant>
        <vt:lpstr>Заголовки слайдів</vt:lpstr>
      </vt:variant>
      <vt:variant>
        <vt:i4>39</vt:i4>
      </vt:variant>
    </vt:vector>
  </HeadingPairs>
  <TitlesOfParts>
    <vt:vector size="47" baseType="lpstr">
      <vt:lpstr>Aptos</vt:lpstr>
      <vt:lpstr>Arial</vt:lpstr>
      <vt:lpstr>Calibri</vt:lpstr>
      <vt:lpstr>Noto Serif HK</vt:lpstr>
      <vt:lpstr>Noto Serif HK Bold</vt:lpstr>
      <vt:lpstr>Noto Serif HK Light</vt:lpstr>
      <vt:lpstr>Office Theme</vt:lpstr>
      <vt:lpstr>Документ Microsoft Word</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user</dc:creator>
  <cp:lastModifiedBy>Цифра Тетяна Юріївна</cp:lastModifiedBy>
  <cp:revision>8</cp:revision>
  <dcterms:created xsi:type="dcterms:W3CDTF">2025-11-17T08:48:31Z</dcterms:created>
  <dcterms:modified xsi:type="dcterms:W3CDTF">2025-11-17T09:35:32Z</dcterms:modified>
</cp:coreProperties>
</file>